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32" r:id="rId4"/>
    <p:sldMasterId id="2147483808" r:id="rId5"/>
    <p:sldMasterId id="2147483820" r:id="rId6"/>
  </p:sldMasterIdLst>
  <p:notesMasterIdLst>
    <p:notesMasterId r:id="rId29"/>
  </p:notesMasterIdLst>
  <p:handoutMasterIdLst>
    <p:handoutMasterId r:id="rId30"/>
  </p:handoutMasterIdLst>
  <p:sldIdLst>
    <p:sldId id="258" r:id="rId7"/>
    <p:sldId id="916" r:id="rId8"/>
    <p:sldId id="398" r:id="rId9"/>
    <p:sldId id="399" r:id="rId10"/>
    <p:sldId id="914" r:id="rId11"/>
    <p:sldId id="837" r:id="rId12"/>
    <p:sldId id="842" r:id="rId13"/>
    <p:sldId id="417" r:id="rId14"/>
    <p:sldId id="913" r:id="rId15"/>
    <p:sldId id="856" r:id="rId16"/>
    <p:sldId id="915" r:id="rId17"/>
    <p:sldId id="420" r:id="rId18"/>
    <p:sldId id="422" r:id="rId19"/>
    <p:sldId id="256" r:id="rId20"/>
    <p:sldId id="260" r:id="rId21"/>
    <p:sldId id="261" r:id="rId22"/>
    <p:sldId id="329" r:id="rId23"/>
    <p:sldId id="331" r:id="rId24"/>
    <p:sldId id="332" r:id="rId25"/>
    <p:sldId id="333" r:id="rId26"/>
    <p:sldId id="263" r:id="rId27"/>
    <p:sldId id="278" r:id="rId28"/>
  </p:sldIdLst>
  <p:sldSz cx="12192000" cy="6858000"/>
  <p:notesSz cx="6858000" cy="9144000"/>
  <p:embeddedFontLst>
    <p:embeddedFont>
      <p:font typeface="DM Sans" pitchFamily="2" charset="77"/>
      <p:regular r:id="rId31"/>
      <p:bold r:id="rId32"/>
      <p:italic r:id="rId33"/>
      <p:boldItalic r:id="rId34"/>
    </p:embeddedFont>
    <p:embeddedFont>
      <p:font typeface="DM Sans 14pt" pitchFamily="2" charset="77"/>
      <p:regular r:id="rId35"/>
      <p:bold r:id="rId36"/>
      <p:italic r:id="rId37"/>
      <p:boldItalic r:id="rId38"/>
    </p:embeddedFont>
    <p:embeddedFont>
      <p:font typeface="DM Sans 14pt SemiBold" pitchFamily="2" charset="77"/>
      <p:regular r:id="rId39"/>
      <p:bold r:id="rId40"/>
      <p:italic r:id="rId41"/>
      <p:boldItalic r:id="rId42"/>
    </p:embeddedFont>
    <p:embeddedFont>
      <p:font typeface="DM Sans Bold" pitchFamily="2" charset="77"/>
      <p:bold r:id="rId43"/>
    </p:embeddedFont>
    <p:embeddedFont>
      <p:font typeface="Verdana" panose="020B060403050404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7B811C0B-40DD-5661-3719-2DD61F1C4DDC}" name="Soizic Brohan" initials="SB" userId="S::soizic.brohan@wdv.org.au::6f7c5ccf-fdbf-4d7a-b2e5-36f0f211b8c5" providerId="AD"/>
  <p188:author id="{53BDDAD1-6FE7-670D-4517-C8D8995A3176}" name="Amy Turton" initials="AT" userId="S::amy.turton@wdv.org.au::b2ab59db-5840-457e-8db0-8f153f8c2a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04714D-BDA8-0604-3C79-F3F2838E7939}" v="1" dt="2026-05-12T02:56:24.322"/>
    <p1510:client id="{96F1D5F7-D7B7-410A-A214-43549415513B}" v="19" dt="2026-05-12T03:17:34.043"/>
    <p1510:client id="{982C924D-19BE-20CC-594C-2CBB39048135}" v="2" dt="2026-05-12T03:08:19.3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82"/>
  </p:normalViewPr>
  <p:slideViewPr>
    <p:cSldViewPr snapToGrid="0">
      <p:cViewPr varScale="1">
        <p:scale>
          <a:sx n="111" d="100"/>
          <a:sy n="111" d="100"/>
        </p:scale>
        <p:origin x="6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9.fntdata"/><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notesMaster" Target="notesMasters/notes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4" Type="http://schemas.openxmlformats.org/officeDocument/2006/relationships/font" Target="fonts/font14.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4.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7260F4-97B1-8242-8691-154484FD50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25E22F-44FD-1B42-9F2C-0AF2012A96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116E61-7CE2-5644-944D-C526C21A9536}" type="datetimeFigureOut">
              <a:rPr lang="en-US" smtClean="0"/>
              <a:t>5/12/26</a:t>
            </a:fld>
            <a:endParaRPr lang="en-US"/>
          </a:p>
        </p:txBody>
      </p:sp>
      <p:sp>
        <p:nvSpPr>
          <p:cNvPr id="4" name="Footer Placeholder 3">
            <a:extLst>
              <a:ext uri="{FF2B5EF4-FFF2-40B4-BE49-F238E27FC236}">
                <a16:creationId xmlns:a16="http://schemas.microsoft.com/office/drawing/2014/main" id="{FAFACF7E-A6C5-3144-812F-F65C827FD1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36B5C39-0E3B-8140-B995-5F56018D86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862BE7-E9C6-044D-855C-C2A71988BAB0}" type="slidenum">
              <a:rPr lang="en-US" smtClean="0"/>
              <a:t>‹#›</a:t>
            </a:fld>
            <a:endParaRPr lang="en-US"/>
          </a:p>
        </p:txBody>
      </p:sp>
    </p:spTree>
    <p:extLst>
      <p:ext uri="{BB962C8B-B14F-4D97-AF65-F5344CB8AC3E}">
        <p14:creationId xmlns:p14="http://schemas.microsoft.com/office/powerpoint/2010/main" val="1609048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B9BC5-54D5-0D43-8F80-18EE9252463A}" type="datetimeFigureOut">
              <a:rPr lang="en-US" smtClean="0"/>
              <a:t>5/12/26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6C802-F370-B842-8C23-33E7BF60E41D}" type="slidenum">
              <a:rPr lang="en-US" smtClean="0"/>
              <a:t>‹#›</a:t>
            </a:fld>
            <a:endParaRPr lang="en-US"/>
          </a:p>
        </p:txBody>
      </p:sp>
    </p:spTree>
    <p:extLst>
      <p:ext uri="{BB962C8B-B14F-4D97-AF65-F5344CB8AC3E}">
        <p14:creationId xmlns:p14="http://schemas.microsoft.com/office/powerpoint/2010/main" val="1583087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C64B6-2505-F6E4-0D1D-FBAEE712D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98EECF-57F1-2365-CBFE-38861B5DEFF8}"/>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2B3C01B7-A6CA-1434-76A8-C4FF96504A54}"/>
              </a:ext>
            </a:extLst>
          </p:cNvPr>
          <p:cNvSpPr>
            <a:spLocks noGrp="1"/>
          </p:cNvSpPr>
          <p:nvPr>
            <p:ph type="body" idx="1"/>
          </p:nvPr>
        </p:nvSpPr>
        <p:spPr/>
        <p:txBody>
          <a:bodyPr/>
          <a:lstStyle/>
          <a:p>
            <a:pPr marL="0" lvl="1"/>
            <a:endParaRPr lang="en-US" b="1">
              <a:ea typeface="Calibri"/>
              <a:cs typeface="Calibri"/>
            </a:endParaRPr>
          </a:p>
        </p:txBody>
      </p:sp>
      <p:sp>
        <p:nvSpPr>
          <p:cNvPr id="4" name="Slide Number Placeholder 3">
            <a:extLst>
              <a:ext uri="{FF2B5EF4-FFF2-40B4-BE49-F238E27FC236}">
                <a16:creationId xmlns:a16="http://schemas.microsoft.com/office/drawing/2014/main" id="{2B08FAE6-3B38-B9AE-47DF-28AB593FEF9F}"/>
              </a:ext>
            </a:extLst>
          </p:cNvPr>
          <p:cNvSpPr>
            <a:spLocks noGrp="1"/>
          </p:cNvSpPr>
          <p:nvPr>
            <p:ph type="sldNum" sz="quarter" idx="5"/>
          </p:nvPr>
        </p:nvSpPr>
        <p:spPr/>
        <p:txBody>
          <a:bodyPr/>
          <a:lstStyle/>
          <a:p>
            <a:fld id="{57D6C802-F370-B842-8C23-33E7BF60E41D}" type="slidenum">
              <a:rPr lang="en-US" smtClean="0"/>
              <a:t>2</a:t>
            </a:fld>
            <a:endParaRPr lang="en-US"/>
          </a:p>
        </p:txBody>
      </p:sp>
    </p:spTree>
    <p:extLst>
      <p:ext uri="{BB962C8B-B14F-4D97-AF65-F5344CB8AC3E}">
        <p14:creationId xmlns:p14="http://schemas.microsoft.com/office/powerpoint/2010/main" val="1178865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WDV is currently co-designing a series of violence prevention resources with LGBTIQA+ people with disabilities. So far, we have published an animation and a factsheet. New resources on supporting LGBTIQA+ people with disabilities will be launched in June. </a:t>
            </a:r>
          </a:p>
        </p:txBody>
      </p:sp>
      <p:sp>
        <p:nvSpPr>
          <p:cNvPr id="4" name="Slide Number Placeholder 3"/>
          <p:cNvSpPr>
            <a:spLocks noGrp="1"/>
          </p:cNvSpPr>
          <p:nvPr>
            <p:ph type="sldNum" sz="quarter" idx="5"/>
          </p:nvPr>
        </p:nvSpPr>
        <p:spPr/>
        <p:txBody>
          <a:bodyPr/>
          <a:lstStyle/>
          <a:p>
            <a:fld id="{57D6C802-F370-B842-8C23-33E7BF60E41D}" type="slidenum">
              <a:rPr lang="en-US" smtClean="0"/>
              <a:t>11</a:t>
            </a:fld>
            <a:endParaRPr lang="en-US"/>
          </a:p>
        </p:txBody>
      </p:sp>
    </p:spTree>
    <p:extLst>
      <p:ext uri="{BB962C8B-B14F-4D97-AF65-F5344CB8AC3E}">
        <p14:creationId xmlns:p14="http://schemas.microsoft.com/office/powerpoint/2010/main" val="3644081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highlight>
                  <a:srgbClr val="FFFFFF"/>
                </a:highlight>
                <a:latin typeface="+mn-lt"/>
                <a:ea typeface="+mn-ea"/>
                <a:cs typeface="+mn-cs"/>
              </a:rPr>
              <a:t>How can understanding the drivers and intersectionality guide our response to client disclosures and inform our disability advocacy work?</a:t>
            </a:r>
            <a:endParaRPr lang="en-US" sz="1200" b="0" kern="1200">
              <a:solidFill>
                <a:schemeClr val="tx1"/>
              </a:solidFill>
              <a:effectLst/>
              <a:highlight>
                <a:srgbClr val="FFFFFF"/>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highlight>
                  <a:srgbClr val="FFFFFF"/>
                </a:highlight>
                <a:latin typeface="+mn-lt"/>
                <a:ea typeface="+mn-ea"/>
                <a:cs typeface="+mn-cs"/>
              </a:rPr>
              <a:t>Changing the Landscape also identifies these 6 essential actions to address the underlying drivers and prevent violence against women and gender diverse people with disabilities? WDV’s Taking Action Guide shares more guidance on how these can be applied: </a:t>
            </a:r>
          </a:p>
          <a:p>
            <a:pPr lvl="0"/>
            <a:r>
              <a:rPr lang="en-US" sz="1200" kern="1200">
                <a:solidFill>
                  <a:schemeClr val="tx1"/>
                </a:solidFill>
                <a:effectLst/>
                <a:highlight>
                  <a:srgbClr val="FFFFFF"/>
                </a:highlight>
                <a:latin typeface="+mn-lt"/>
                <a:ea typeface="+mn-ea"/>
                <a:cs typeface="+mn-cs"/>
              </a:rPr>
              <a:t>1. Address the underlying social context that gives rise to violence against women and girls with disabilities.</a:t>
            </a:r>
          </a:p>
          <a:p>
            <a:r>
              <a:rPr lang="en-US" sz="1200" i="1" kern="1200">
                <a:solidFill>
                  <a:schemeClr val="tx1"/>
                </a:solidFill>
                <a:effectLst/>
                <a:highlight>
                  <a:srgbClr val="FFFFFF"/>
                </a:highlight>
                <a:latin typeface="+mn-lt"/>
                <a:ea typeface="+mn-ea"/>
                <a:cs typeface="+mn-cs"/>
              </a:rPr>
              <a:t>E.g. Promoting the human rights and social models of disability, when advocating in systems where the medical and charity models of disability are still entrenched. </a:t>
            </a:r>
            <a:endParaRPr lang="en-US" sz="1200" kern="1200">
              <a:solidFill>
                <a:schemeClr val="tx1"/>
              </a:solidFill>
              <a:effectLst/>
              <a:highlight>
                <a:srgbClr val="FFFFFF"/>
              </a:highlight>
              <a:latin typeface="+mn-lt"/>
              <a:ea typeface="+mn-ea"/>
              <a:cs typeface="+mn-cs"/>
            </a:endParaRPr>
          </a:p>
          <a:p>
            <a:pPr lvl="0"/>
            <a:r>
              <a:rPr lang="en-US" sz="1200" kern="1200">
                <a:solidFill>
                  <a:schemeClr val="tx1"/>
                </a:solidFill>
                <a:effectLst/>
                <a:highlight>
                  <a:srgbClr val="FFFFFF"/>
                </a:highlight>
                <a:latin typeface="+mn-lt"/>
                <a:ea typeface="+mn-ea"/>
                <a:cs typeface="+mn-cs"/>
              </a:rPr>
              <a:t>2. Challenge acceptance of violence against women and girls with disabilities.</a:t>
            </a:r>
            <a:endParaRPr lang="en-US" sz="1200" i="1" kern="1200">
              <a:solidFill>
                <a:schemeClr val="tx1"/>
              </a:solidFill>
              <a:effectLst/>
              <a:highlight>
                <a:srgbClr val="FFFFFF"/>
              </a:highlight>
              <a:latin typeface="+mn-lt"/>
              <a:ea typeface="+mn-ea"/>
              <a:cs typeface="+mn-cs"/>
            </a:endParaRPr>
          </a:p>
          <a:p>
            <a:r>
              <a:rPr lang="en-AU" sz="1200" i="1" kern="1200">
                <a:solidFill>
                  <a:schemeClr val="tx1"/>
                </a:solidFill>
                <a:effectLst/>
                <a:highlight>
                  <a:srgbClr val="FFFFFF"/>
                </a:highlight>
                <a:latin typeface="+mn-lt"/>
                <a:ea typeface="+mn-ea"/>
                <a:cs typeface="+mn-cs"/>
              </a:rPr>
              <a:t>E.g. Use a strengths-based approach to talking about disability: use factual language that doesn’t reinforce stereotypes, imply weakness, or suggest disability is </a:t>
            </a:r>
            <a:r>
              <a:rPr lang="en-AU" sz="1200" kern="1200">
                <a:solidFill>
                  <a:schemeClr val="tx1"/>
                </a:solidFill>
                <a:effectLst/>
                <a:highlight>
                  <a:srgbClr val="FFFFFF"/>
                </a:highlight>
                <a:latin typeface="+mn-lt"/>
                <a:ea typeface="+mn-ea"/>
                <a:cs typeface="+mn-cs"/>
              </a:rPr>
              <a:t>a </a:t>
            </a:r>
            <a:r>
              <a:rPr lang="en-AU" sz="1200" i="1" kern="1200">
                <a:solidFill>
                  <a:schemeClr val="tx1"/>
                </a:solidFill>
                <a:effectLst/>
                <a:highlight>
                  <a:srgbClr val="FFFFFF"/>
                </a:highlight>
                <a:latin typeface="+mn-lt"/>
                <a:ea typeface="+mn-ea"/>
                <a:cs typeface="+mn-cs"/>
              </a:rPr>
              <a:t>reason for violence. E.g. Women and gender-diverse PWD aren’t “vulnerable” to violence, we are targeted for violence based on our </a:t>
            </a:r>
            <a:r>
              <a:rPr lang="en-AU" sz="1200" b="1" i="1" kern="1200">
                <a:solidFill>
                  <a:schemeClr val="tx1"/>
                </a:solidFill>
                <a:effectLst/>
                <a:highlight>
                  <a:srgbClr val="FFFFFF"/>
                </a:highlight>
                <a:latin typeface="+mn-lt"/>
                <a:ea typeface="+mn-ea"/>
                <a:cs typeface="+mn-cs"/>
              </a:rPr>
              <a:t>perceived </a:t>
            </a:r>
            <a:r>
              <a:rPr lang="en-AU" sz="1200" i="1" kern="1200">
                <a:solidFill>
                  <a:schemeClr val="tx1"/>
                </a:solidFill>
                <a:effectLst/>
                <a:highlight>
                  <a:srgbClr val="FFFFFF"/>
                </a:highlight>
                <a:latin typeface="+mn-lt"/>
                <a:ea typeface="+mn-ea"/>
                <a:cs typeface="+mn-cs"/>
              </a:rPr>
              <a:t>vulnerability. </a:t>
            </a:r>
            <a:endParaRPr lang="en-US" sz="1200" i="1" kern="1200">
              <a:solidFill>
                <a:schemeClr val="tx1"/>
              </a:solidFill>
              <a:effectLst/>
              <a:highlight>
                <a:srgbClr val="FFFFFF"/>
              </a:highlight>
              <a:latin typeface="+mn-lt"/>
              <a:ea typeface="+mn-ea"/>
              <a:cs typeface="+mn-cs"/>
            </a:endParaRPr>
          </a:p>
          <a:p>
            <a:pPr lvl="0"/>
            <a:r>
              <a:rPr lang="en-US" sz="1200" kern="1200">
                <a:solidFill>
                  <a:schemeClr val="tx1"/>
                </a:solidFill>
                <a:effectLst/>
                <a:highlight>
                  <a:srgbClr val="FFFFFF"/>
                </a:highlight>
                <a:latin typeface="+mn-lt"/>
                <a:ea typeface="+mn-ea"/>
                <a:cs typeface="+mn-cs"/>
              </a:rPr>
              <a:t>3. Improve attitudes towards women and girls with disabilities by challenging ableist and sexist stereotypes.</a:t>
            </a:r>
          </a:p>
          <a:p>
            <a:r>
              <a:rPr lang="en-US" sz="1200" kern="1200">
                <a:solidFill>
                  <a:schemeClr val="tx1"/>
                </a:solidFill>
                <a:effectLst/>
                <a:highlight>
                  <a:srgbClr val="FFFFFF"/>
                </a:highlight>
                <a:latin typeface="+mn-lt"/>
                <a:ea typeface="+mn-ea"/>
                <a:cs typeface="+mn-cs"/>
              </a:rPr>
              <a:t>4. Promote the inclusion of women and girls with disabilities in all aspects of life.</a:t>
            </a:r>
          </a:p>
          <a:p>
            <a:r>
              <a:rPr lang="en-US" sz="1200" kern="1200">
                <a:solidFill>
                  <a:schemeClr val="tx1"/>
                </a:solidFill>
                <a:effectLst/>
                <a:highlight>
                  <a:srgbClr val="FFFFFF"/>
                </a:highlight>
                <a:latin typeface="+mn-lt"/>
                <a:ea typeface="+mn-ea"/>
                <a:cs typeface="+mn-cs"/>
              </a:rPr>
              <a:t>5. Promote women and girls with disabilities’ independence, agency and participation in leadership and decision-making.</a:t>
            </a:r>
          </a:p>
          <a:p>
            <a:r>
              <a:rPr lang="en-US" sz="1200" i="1" kern="1200">
                <a:solidFill>
                  <a:schemeClr val="tx1"/>
                </a:solidFill>
                <a:effectLst/>
                <a:highlight>
                  <a:srgbClr val="FFFFFF"/>
                </a:highlight>
                <a:latin typeface="+mn-lt"/>
                <a:ea typeface="+mn-ea"/>
                <a:cs typeface="+mn-cs"/>
              </a:rPr>
              <a:t>E.g. </a:t>
            </a:r>
            <a:r>
              <a:rPr lang="en-US" sz="1200" b="0" i="1" kern="1200">
                <a:solidFill>
                  <a:schemeClr val="tx1"/>
                </a:solidFill>
                <a:effectLst/>
                <a:highlight>
                  <a:srgbClr val="FFFFFF"/>
                </a:highlight>
                <a:latin typeface="+mn-lt"/>
                <a:ea typeface="+mn-ea"/>
                <a:cs typeface="+mn-cs"/>
              </a:rPr>
              <a:t>Support women and gender diverse people with disabilities to make decisions, and have </a:t>
            </a:r>
            <a:r>
              <a:rPr lang="en-US" sz="1200" b="1" i="1" kern="1200">
                <a:solidFill>
                  <a:schemeClr val="tx1"/>
                </a:solidFill>
                <a:effectLst/>
                <a:highlight>
                  <a:srgbClr val="FFFFFF"/>
                </a:highlight>
                <a:latin typeface="+mn-lt"/>
                <a:ea typeface="+mn-ea"/>
                <a:cs typeface="+mn-cs"/>
              </a:rPr>
              <a:t>choices about their own lives, take considered risks and set their own boundaries.</a:t>
            </a:r>
            <a:endParaRPr lang="en-US" sz="1200" i="1" kern="1200">
              <a:solidFill>
                <a:schemeClr val="tx1"/>
              </a:solidFill>
              <a:effectLst/>
              <a:highlight>
                <a:srgbClr val="FFFFFF"/>
              </a:highlight>
              <a:latin typeface="+mn-lt"/>
              <a:ea typeface="+mn-ea"/>
              <a:cs typeface="+mn-cs"/>
            </a:endParaRPr>
          </a:p>
          <a:p>
            <a:r>
              <a:rPr lang="en-US" sz="1200" kern="1200">
                <a:solidFill>
                  <a:schemeClr val="tx1"/>
                </a:solidFill>
                <a:effectLst/>
                <a:highlight>
                  <a:srgbClr val="FFFFFF"/>
                </a:highlight>
                <a:latin typeface="+mn-lt"/>
                <a:ea typeface="+mn-ea"/>
                <a:cs typeface="+mn-cs"/>
              </a:rPr>
              <a:t>6. Engage men and boys to challenge controlling, dominant and aggressive forms of masculinity.</a:t>
            </a:r>
          </a:p>
          <a:p>
            <a:pPr>
              <a:defRPr/>
            </a:pPr>
            <a:endParaRPr lang="en-US" b="1">
              <a:highlight>
                <a:srgbClr val="FFFFFF"/>
              </a:highlight>
              <a:latin typeface="Verdana"/>
              <a:ea typeface="Verdana"/>
            </a:endParaRPr>
          </a:p>
        </p:txBody>
      </p:sp>
      <p:sp>
        <p:nvSpPr>
          <p:cNvPr id="4" name="Slide Number Placeholder 3"/>
          <p:cNvSpPr>
            <a:spLocks noGrp="1"/>
          </p:cNvSpPr>
          <p:nvPr>
            <p:ph type="sldNum" sz="quarter" idx="5"/>
          </p:nvPr>
        </p:nvSpPr>
        <p:spPr/>
        <p:txBody>
          <a:bodyPr/>
          <a:lstStyle/>
          <a:p>
            <a:fld id="{57D6C802-F370-B842-8C23-33E7BF60E41D}" type="slidenum">
              <a:rPr lang="en-US" smtClean="0"/>
              <a:t>12</a:t>
            </a:fld>
            <a:endParaRPr lang="en-US"/>
          </a:p>
        </p:txBody>
      </p:sp>
    </p:spTree>
    <p:extLst>
      <p:ext uri="{BB962C8B-B14F-4D97-AF65-F5344CB8AC3E}">
        <p14:creationId xmlns:p14="http://schemas.microsoft.com/office/powerpoint/2010/main" val="860376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fontAlgn="base"/>
            <a:endParaRPr lang="en-US" i="0">
              <a:latin typeface="Verdana"/>
              <a:ea typeface="Verdana"/>
            </a:endParaRPr>
          </a:p>
        </p:txBody>
      </p:sp>
      <p:sp>
        <p:nvSpPr>
          <p:cNvPr id="4" name="Slide Number Placeholder 3"/>
          <p:cNvSpPr>
            <a:spLocks noGrp="1"/>
          </p:cNvSpPr>
          <p:nvPr>
            <p:ph type="sldNum" sz="quarter" idx="5"/>
          </p:nvPr>
        </p:nvSpPr>
        <p:spPr/>
        <p:txBody>
          <a:bodyPr/>
          <a:lstStyle/>
          <a:p>
            <a:fld id="{57D6C802-F370-B842-8C23-33E7BF60E41D}" type="slidenum">
              <a:rPr lang="en-US" smtClean="0"/>
              <a:t>13</a:t>
            </a:fld>
            <a:endParaRPr lang="en-US"/>
          </a:p>
        </p:txBody>
      </p:sp>
    </p:spTree>
    <p:extLst>
      <p:ext uri="{BB962C8B-B14F-4D97-AF65-F5344CB8AC3E}">
        <p14:creationId xmlns:p14="http://schemas.microsoft.com/office/powerpoint/2010/main" val="151070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62AF59-8275-5D4C-9B10-3F8FB3F6E6FD}" type="slidenum">
              <a:rPr kumimoji="0" lang="en-US"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8133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B82F4-E008-9C6E-F7C3-778D1FE457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38EA96-8668-673D-D44A-80B7A9D409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B1812E-E2F1-4086-6EB7-DCB5FFC5F2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D1D8EA-0D50-2A97-41FE-84E7C2219A4A}"/>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05967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FA129-F1FE-15FB-85C0-EABF5334AD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ED85B-02C8-0F11-FD5F-016DD5FD7D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B5236F-1790-DF7F-FFC7-BEACA07B137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69A10C9-2EE5-AC6D-2A52-4ACDCB831C3B}"/>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62AF59-8275-5D4C-9B10-3F8FB3F6E6FD}" type="slidenum">
              <a:rPr kumimoji="0" lang="en-US"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58238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6A179-C38A-468E-2CFE-B12777E70E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A818C2-6126-E8FF-0B64-1F2E4A8135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82C7E2-4CA8-7428-B096-1AB92CED8B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36771C-C2EB-B1E3-9FE7-256C45CC7455}"/>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203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US" i="1"/>
              <a:t>WDV respectfully acknowledges the Traditional Owners of the lands on which we work, across so-called Victoria, and pay our respects to their Elders past and present. WDV acknowledges that sovereignty has never been ceded, and supports reconciliation, justice and the recognition of the ongoing living culture of all Aboriginal and Torres Strait Islander people. </a:t>
            </a:r>
          </a:p>
          <a:p>
            <a:endParaRPr lang="en-US" i="1"/>
          </a:p>
          <a:p>
            <a:endParaRPr lang="en-US" i="1"/>
          </a:p>
        </p:txBody>
      </p:sp>
      <p:sp>
        <p:nvSpPr>
          <p:cNvPr id="4" name="Slide Number Placeholder 3"/>
          <p:cNvSpPr>
            <a:spLocks noGrp="1"/>
          </p:cNvSpPr>
          <p:nvPr>
            <p:ph type="sldNum" sz="quarter" idx="5"/>
          </p:nvPr>
        </p:nvSpPr>
        <p:spPr/>
        <p:txBody>
          <a:bodyPr/>
          <a:lstStyle/>
          <a:p>
            <a:fld id="{57D6C802-F370-B842-8C23-33E7BF60E41D}" type="slidenum">
              <a:rPr lang="en-US" smtClean="0"/>
              <a:t>3</a:t>
            </a:fld>
            <a:endParaRPr lang="en-US"/>
          </a:p>
        </p:txBody>
      </p:sp>
    </p:spTree>
    <p:extLst>
      <p:ext uri="{BB962C8B-B14F-4D97-AF65-F5344CB8AC3E}">
        <p14:creationId xmlns:p14="http://schemas.microsoft.com/office/powerpoint/2010/main" val="2777957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US" i="1"/>
              <a:t>Please note, we will be discussing violence and discrimination against women and gender diverse people with disabilities. These topics can be distressing for some participants.  </a:t>
            </a:r>
            <a:endParaRPr lang="en-US"/>
          </a:p>
          <a:p>
            <a:r>
              <a:rPr lang="en-US" i="1"/>
              <a:t>Please take care of yourself during the session – feel free to turn your camera off or take a break as needed. </a:t>
            </a:r>
            <a:endParaRPr lang="en-US"/>
          </a:p>
          <a:p>
            <a:r>
              <a:rPr lang="en-US" i="1"/>
              <a:t>If you would like to speak to someone about how you are feeling or your own experiences of violence, you can contact </a:t>
            </a:r>
            <a:r>
              <a:rPr lang="en-US" b="1" i="1"/>
              <a:t>1800 Respect </a:t>
            </a:r>
            <a:r>
              <a:rPr lang="en-US" i="1"/>
              <a:t>on </a:t>
            </a:r>
            <a:r>
              <a:rPr lang="en-US" b="1" i="1"/>
              <a:t>1800 737 732</a:t>
            </a:r>
            <a:r>
              <a:rPr lang="en-US" i="1"/>
              <a:t>. This service is also available for third party debrief if you are a worker experiencing vicarious trauma.  </a:t>
            </a:r>
            <a:endParaRPr lang="en-US"/>
          </a:p>
          <a:p>
            <a:r>
              <a:rPr lang="en-US" i="1"/>
              <a:t>WDV’s referral directory includes a list of additional services, including support for LGBTIQA+ and Aboriginal and Torres Strait Islander communities. https://wdv.org.au/resources/support-service-referral-options/ </a:t>
            </a:r>
            <a:endParaRPr lang="en-US" b="1">
              <a:ea typeface="Calibri"/>
              <a:cs typeface="Calibri"/>
            </a:endParaRPr>
          </a:p>
        </p:txBody>
      </p:sp>
      <p:sp>
        <p:nvSpPr>
          <p:cNvPr id="4" name="Slide Number Placeholder 3"/>
          <p:cNvSpPr>
            <a:spLocks noGrp="1"/>
          </p:cNvSpPr>
          <p:nvPr>
            <p:ph type="sldNum" sz="quarter" idx="5"/>
          </p:nvPr>
        </p:nvSpPr>
        <p:spPr/>
        <p:txBody>
          <a:bodyPr/>
          <a:lstStyle/>
          <a:p>
            <a:fld id="{57D6C802-F370-B842-8C23-33E7BF60E41D}" type="slidenum">
              <a:rPr lang="en-US" smtClean="0"/>
              <a:t>4</a:t>
            </a:fld>
            <a:endParaRPr lang="en-US"/>
          </a:p>
        </p:txBody>
      </p:sp>
    </p:spTree>
    <p:extLst>
      <p:ext uri="{BB962C8B-B14F-4D97-AF65-F5344CB8AC3E}">
        <p14:creationId xmlns:p14="http://schemas.microsoft.com/office/powerpoint/2010/main" val="277795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Women and gender diverse people with disabilities experience violence:</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more frequently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over a longer period of time</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across a wider range of settings</a:t>
            </a:r>
            <a:r>
              <a:rPr lang="en-US" sz="1200" b="0" i="0" kern="1200">
                <a:solidFill>
                  <a:schemeClr val="tx1"/>
                </a:solidFill>
                <a:effectLst/>
                <a:latin typeface="+mn-lt"/>
                <a:ea typeface="+mn-ea"/>
                <a:cs typeface="+mn-cs"/>
              </a:rPr>
              <a:t>​</a:t>
            </a:r>
          </a:p>
          <a:p>
            <a:pPr marL="171450" indent="-171450" rtl="0" fontAlgn="base">
              <a:buFontTx/>
              <a:buChar char="-"/>
            </a:pPr>
            <a:r>
              <a:rPr lang="en-US" sz="1200" b="0" i="0" u="none" strike="noStrike" kern="1200">
                <a:solidFill>
                  <a:schemeClr val="tx1"/>
                </a:solidFill>
                <a:effectLst/>
                <a:latin typeface="+mn-lt"/>
                <a:ea typeface="+mn-ea"/>
                <a:cs typeface="+mn-cs"/>
              </a:rPr>
              <a:t>perpetrated by a greater range of people </a:t>
            </a:r>
          </a:p>
          <a:p>
            <a:pPr marL="0" indent="0" rtl="0" fontAlgn="base">
              <a:buFontTx/>
              <a:buNone/>
            </a:pP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57D6C802-F370-B842-8C23-33E7BF60E41D}" type="slidenum">
              <a:rPr lang="en-US" smtClean="0"/>
              <a:t>5</a:t>
            </a:fld>
            <a:endParaRPr lang="en-US"/>
          </a:p>
        </p:txBody>
      </p:sp>
    </p:spTree>
    <p:extLst>
      <p:ext uri="{BB962C8B-B14F-4D97-AF65-F5344CB8AC3E}">
        <p14:creationId xmlns:p14="http://schemas.microsoft.com/office/powerpoint/2010/main" val="571595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WDV’s Gender and Disability Workforce Development Program focuses on the primary prevention of violence against women and gender diverse people with disabilities. </a:t>
            </a:r>
          </a:p>
          <a:p>
            <a:pPr rtl="0" fontAlgn="base"/>
            <a:r>
              <a:rPr lang="en-US" sz="1200" b="0" i="0" kern="1200">
                <a:solidFill>
                  <a:schemeClr val="tx1"/>
                </a:solidFill>
                <a:effectLst/>
                <a:latin typeface="+mn-lt"/>
                <a:ea typeface="+mn-ea"/>
                <a:cs typeface="+mn-cs"/>
              </a:rPr>
              <a:t>Primary prevention takes action to address the attitudes, systems and structures that lead to gender-based violence and aims to stop the harm before it occurs. It is one of the four domains of activity to respond to, reduce, and ultimately end gendered based violence. </a:t>
            </a:r>
          </a:p>
          <a:p>
            <a:pPr rtl="0" fontAlgn="base"/>
            <a:r>
              <a:rPr lang="en-US" sz="1200" b="0" i="0" kern="1200">
                <a:solidFill>
                  <a:schemeClr val="tx1"/>
                </a:solidFill>
                <a:effectLst/>
                <a:latin typeface="+mn-lt"/>
                <a:ea typeface="+mn-ea"/>
                <a:cs typeface="+mn-cs"/>
              </a:rPr>
              <a:t>The other domains are: </a:t>
            </a:r>
          </a:p>
          <a:p>
            <a:pPr rtl="0" fontAlgn="base"/>
            <a:r>
              <a:rPr lang="en-US" sz="1200" b="1" i="0" kern="1200">
                <a:solidFill>
                  <a:schemeClr val="tx1"/>
                </a:solidFill>
                <a:effectLst/>
                <a:latin typeface="+mn-lt"/>
                <a:ea typeface="+mn-ea"/>
                <a:cs typeface="+mn-cs"/>
              </a:rPr>
              <a:t>Intervention </a:t>
            </a:r>
            <a:r>
              <a:rPr lang="en-US" sz="1200" b="0" i="0" kern="1200">
                <a:solidFill>
                  <a:schemeClr val="tx1"/>
                </a:solidFill>
                <a:effectLst/>
                <a:latin typeface="+mn-lt"/>
                <a:ea typeface="+mn-ea"/>
                <a:cs typeface="+mn-cs"/>
              </a:rPr>
              <a:t>focuses on taking action when the early signs of violence appear. </a:t>
            </a:r>
          </a:p>
          <a:p>
            <a:pPr rtl="0" fontAlgn="base"/>
            <a:r>
              <a:rPr lang="en-US" sz="1200" b="1" i="0" kern="1200">
                <a:solidFill>
                  <a:schemeClr val="tx1"/>
                </a:solidFill>
                <a:effectLst/>
                <a:latin typeface="+mn-lt"/>
                <a:ea typeface="+mn-ea"/>
                <a:cs typeface="+mn-cs"/>
              </a:rPr>
              <a:t>Response </a:t>
            </a:r>
            <a:r>
              <a:rPr lang="en-US" sz="1200" b="0" i="0" kern="1200">
                <a:solidFill>
                  <a:schemeClr val="tx1"/>
                </a:solidFill>
                <a:effectLst/>
                <a:latin typeface="+mn-lt"/>
                <a:ea typeface="+mn-ea"/>
                <a:cs typeface="+mn-cs"/>
              </a:rPr>
              <a:t>deal with what to do after violence has already happened. </a:t>
            </a:r>
          </a:p>
          <a:p>
            <a:pPr rtl="0" fontAlgn="base"/>
            <a:r>
              <a:rPr lang="en-US" sz="1200" b="1" i="0" kern="1200">
                <a:solidFill>
                  <a:schemeClr val="tx1"/>
                </a:solidFill>
                <a:effectLst/>
                <a:latin typeface="+mn-lt"/>
                <a:ea typeface="+mn-ea"/>
                <a:cs typeface="+mn-cs"/>
              </a:rPr>
              <a:t>Recovery </a:t>
            </a:r>
            <a:r>
              <a:rPr lang="en-US" sz="1200" b="0" i="0" kern="1200">
                <a:solidFill>
                  <a:schemeClr val="tx1"/>
                </a:solidFill>
                <a:effectLst/>
                <a:latin typeface="+mn-lt"/>
                <a:ea typeface="+mn-ea"/>
                <a:cs typeface="+mn-cs"/>
              </a:rPr>
              <a:t>engages victim-survivors of violence in healing beyond the initial response. </a:t>
            </a:r>
          </a:p>
        </p:txBody>
      </p:sp>
      <p:sp>
        <p:nvSpPr>
          <p:cNvPr id="4" name="Slide Number Placeholder 3"/>
          <p:cNvSpPr>
            <a:spLocks noGrp="1"/>
          </p:cNvSpPr>
          <p:nvPr>
            <p:ph type="sldNum" sz="quarter" idx="5"/>
          </p:nvPr>
        </p:nvSpPr>
        <p:spPr/>
        <p:txBody>
          <a:bodyPr/>
          <a:lstStyle/>
          <a:p>
            <a:fld id="{57D6C802-F370-B842-8C23-33E7BF60E41D}" type="slidenum">
              <a:rPr lang="en-US" smtClean="0"/>
              <a:t>6</a:t>
            </a:fld>
            <a:endParaRPr lang="en-US"/>
          </a:p>
        </p:txBody>
      </p:sp>
    </p:spTree>
    <p:extLst>
      <p:ext uri="{BB962C8B-B14F-4D97-AF65-F5344CB8AC3E}">
        <p14:creationId xmlns:p14="http://schemas.microsoft.com/office/powerpoint/2010/main" val="3456242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Kimberlé Crenshaw coined intersectionality in 1989 </a:t>
            </a:r>
            <a:r>
              <a:rPr lang="en-US"/>
              <a:t>to explain how the combined impacts of racism and sexism create unique experiences of discrimination for African-American women.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1" i="0" u="none" strike="noStrike"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u="none" strike="noStrike" kern="1200">
                <a:solidFill>
                  <a:schemeClr val="tx1"/>
                </a:solidFill>
                <a:effectLst/>
                <a:latin typeface="+mn-lt"/>
                <a:ea typeface="+mn-ea"/>
                <a:cs typeface="+mn-cs"/>
              </a:rPr>
              <a:t>An intersectional understanding</a:t>
            </a:r>
            <a:r>
              <a:rPr lang="en-US" sz="1200" b="0" i="0" u="none" strike="noStrike" kern="1200">
                <a:solidFill>
                  <a:schemeClr val="tx1"/>
                </a:solidFill>
                <a:effectLst/>
                <a:latin typeface="+mn-lt"/>
                <a:ea typeface="+mn-ea"/>
                <a:cs typeface="+mn-cs"/>
              </a:rPr>
              <a:t> of disability </a:t>
            </a:r>
            <a:r>
              <a:rPr lang="en-US" sz="1200" b="0" i="0" u="none" strike="noStrike" kern="1200" err="1">
                <a:solidFill>
                  <a:schemeClr val="tx1"/>
                </a:solidFill>
                <a:effectLst/>
                <a:latin typeface="+mn-lt"/>
                <a:ea typeface="+mn-ea"/>
                <a:cs typeface="+mn-cs"/>
              </a:rPr>
              <a:t>recognises</a:t>
            </a:r>
            <a:r>
              <a:rPr lang="en-US" sz="1200" b="0" i="0" u="none" strike="noStrike" kern="1200">
                <a:solidFill>
                  <a:schemeClr val="tx1"/>
                </a:solidFill>
                <a:effectLst/>
                <a:latin typeface="+mn-lt"/>
                <a:ea typeface="+mn-ea"/>
                <a:cs typeface="+mn-cs"/>
              </a:rPr>
              <a:t> that people’s experiences of disability are shaped by </a:t>
            </a:r>
            <a:r>
              <a:rPr lang="en-US" sz="1200"/>
              <a:t>their identities, relationships, and social factors. They may experience </a:t>
            </a:r>
            <a:r>
              <a:rPr lang="en-US" sz="1200" b="0" i="0" u="none" strike="noStrike" kern="1200">
                <a:solidFill>
                  <a:schemeClr val="tx1"/>
                </a:solidFill>
                <a:effectLst/>
                <a:latin typeface="+mn-lt"/>
                <a:ea typeface="+mn-ea"/>
                <a:cs typeface="+mn-cs"/>
              </a:rPr>
              <a:t>discrimination and disadvantage based on race, class, nationality, sexuality, gender, religion, age, body shape, or health status, as well as disability.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Adopting an intersectional lens </a:t>
            </a:r>
            <a:r>
              <a:rPr lang="en-US" sz="1200" b="0" i="0" u="none" strike="noStrike" kern="1200" err="1">
                <a:solidFill>
                  <a:schemeClr val="tx1"/>
                </a:solidFill>
                <a:effectLst/>
                <a:latin typeface="+mn-lt"/>
                <a:ea typeface="+mn-ea"/>
                <a:cs typeface="+mn-cs"/>
              </a:rPr>
              <a:t>recognises</a:t>
            </a:r>
            <a:r>
              <a:rPr lang="en-US" sz="1200" b="0" i="0" u="none" strike="noStrike" kern="1200">
                <a:solidFill>
                  <a:schemeClr val="tx1"/>
                </a:solidFill>
                <a:effectLst/>
                <a:latin typeface="+mn-lt"/>
                <a:ea typeface="+mn-ea"/>
                <a:cs typeface="+mn-cs"/>
              </a:rPr>
              <a:t> that </a:t>
            </a:r>
            <a:r>
              <a:rPr lang="en-US" sz="1200" b="0" i="1" u="none" strike="noStrike" kern="1200">
                <a:solidFill>
                  <a:schemeClr val="tx1"/>
                </a:solidFill>
                <a:effectLst/>
                <a:latin typeface="+mn-lt"/>
                <a:ea typeface="+mn-ea"/>
                <a:cs typeface="+mn-cs"/>
              </a:rPr>
              <a:t>amongst </a:t>
            </a:r>
            <a:r>
              <a:rPr lang="en-US" sz="1200" b="0" i="0" u="none" strike="noStrike" kern="1200">
                <a:solidFill>
                  <a:schemeClr val="tx1"/>
                </a:solidFill>
                <a:effectLst/>
                <a:latin typeface="+mn-lt"/>
                <a:ea typeface="+mn-ea"/>
                <a:cs typeface="+mn-cs"/>
              </a:rPr>
              <a:t>people with disabilities, other social hierarchies are reflected. For example, Australian citizens and permanent residents may be eligible for the NDIS or DSP, while temporary visa holders are not. As a result, they will have different experiences of disability.</a:t>
            </a:r>
            <a:r>
              <a:rPr lang="en-AU" sz="1200" b="0" i="0" kern="1200">
                <a:solidFill>
                  <a:schemeClr val="tx1"/>
                </a:solidFill>
                <a:effectLst/>
                <a:latin typeface="+mn-lt"/>
                <a:ea typeface="+mn-ea"/>
                <a:cs typeface="+mn-cs"/>
              </a:rPr>
              <a:t>​</a:t>
            </a:r>
          </a:p>
          <a:p>
            <a:pPr fontAlgn="base"/>
            <a:endParaRPr lang="en-AU"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D6C802-F370-B842-8C23-33E7BF60E41D}" type="slidenum">
              <a:rPr lang="en-US" smtClean="0"/>
              <a:t>7</a:t>
            </a:fld>
            <a:endParaRPr lang="en-US"/>
          </a:p>
        </p:txBody>
      </p:sp>
    </p:spTree>
    <p:extLst>
      <p:ext uri="{BB962C8B-B14F-4D97-AF65-F5344CB8AC3E}">
        <p14:creationId xmlns:p14="http://schemas.microsoft.com/office/powerpoint/2010/main" val="3873298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31623-73ED-6D7A-5EFD-DB2F4A47BF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DCD60D-192A-0FC5-E473-FDF8411DA6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568372-B701-EF55-B5AB-1F010E455C52}"/>
              </a:ext>
            </a:extLst>
          </p:cNvPr>
          <p:cNvSpPr>
            <a:spLocks noGrp="1"/>
          </p:cNvSpPr>
          <p:nvPr>
            <p:ph type="body" idx="1"/>
          </p:nvPr>
        </p:nvSpPr>
        <p:spPr/>
        <p:txBody>
          <a:bodyPr/>
          <a:lstStyle/>
          <a:p>
            <a:pPr marL="285750" marR="0" lvl="0" indent="-285750" algn="l" defTabSz="914400">
              <a:lnSpc>
                <a:spcPct val="100000"/>
              </a:lnSpc>
              <a:spcBef>
                <a:spcPts val="0"/>
              </a:spcBef>
              <a:spcAft>
                <a:spcPts val="0"/>
              </a:spcAft>
              <a:buClrTx/>
              <a:buSzTx/>
              <a:buFont typeface="Arial" panose="020B0604020202020204" pitchFamily="34" charset="0"/>
              <a:buChar char="•"/>
              <a:tabLst/>
              <a:defRPr/>
            </a:pPr>
            <a:r>
              <a:rPr lang="en-US" sz="1100" b="0" i="0">
                <a:solidFill>
                  <a:srgbClr val="000000"/>
                </a:solidFill>
                <a:effectLst/>
                <a:highlight>
                  <a:srgbClr val="FFFFFF"/>
                </a:highlight>
                <a:latin typeface="Verdana"/>
                <a:ea typeface="Verdana"/>
              </a:rPr>
              <a:t>This image is the conceptual model from Changing the Landscape: A National Resource to Prevent Violence Against Women and Girls with Disabilities, published by Our Watch and WDV in 2022</a:t>
            </a:r>
            <a:endParaRPr lang="en-US">
              <a:latin typeface="Verdana"/>
              <a:ea typeface="Verdana"/>
            </a:endParaRPr>
          </a:p>
          <a:p>
            <a:pPr marL="285750" indent="-285750" algn="l" rtl="0" fontAlgn="base">
              <a:buFont typeface="Arial" panose="020B0604020202020204" pitchFamily="34" charset="0"/>
              <a:buChar char="•"/>
            </a:pPr>
            <a:r>
              <a:rPr lang="en-US" sz="1100" b="0">
                <a:solidFill>
                  <a:srgbClr val="000000"/>
                </a:solidFill>
                <a:effectLst/>
                <a:highlight>
                  <a:srgbClr val="FFFFFF"/>
                </a:highlight>
                <a:latin typeface="Verdana"/>
                <a:ea typeface="Verdana"/>
              </a:rPr>
              <a:t>It identifies gendered and ableist drivers and how they intersect to drive higher rates of violence against women and gender diverse people with disabilities.</a:t>
            </a:r>
          </a:p>
          <a:p>
            <a:pPr marL="742950" lvl="1" indent="-285750" fontAlgn="base">
              <a:buFont typeface="Courier New" panose="02070309020205020404" pitchFamily="49" charset="0"/>
              <a:buChar char="o"/>
            </a:pPr>
            <a:r>
              <a:rPr lang="en-US" sz="1100" b="0" i="0">
                <a:solidFill>
                  <a:srgbClr val="000000"/>
                </a:solidFill>
                <a:effectLst/>
                <a:highlight>
                  <a:srgbClr val="FFFFFF"/>
                </a:highlight>
                <a:latin typeface="Verdana"/>
                <a:ea typeface="Verdana"/>
              </a:rPr>
              <a:t>Gendered drivers:</a:t>
            </a:r>
          </a:p>
          <a:p>
            <a:pPr marL="800100" lvl="1" indent="-342900" algn="l" rtl="0" fontAlgn="base">
              <a:buFont typeface="Courier New" panose="02070309020205020404" pitchFamily="49" charset="0"/>
              <a:buAutoNum type="arabicPeriod"/>
            </a:pPr>
            <a:r>
              <a:rPr lang="en-US" sz="1100" b="0" i="0">
                <a:solidFill>
                  <a:srgbClr val="000000"/>
                </a:solidFill>
                <a:effectLst/>
                <a:highlight>
                  <a:srgbClr val="FFFFFF"/>
                </a:highlight>
                <a:latin typeface="Verdana"/>
                <a:ea typeface="Verdana"/>
              </a:rPr>
              <a:t>Condoning of violence against women. </a:t>
            </a:r>
          </a:p>
          <a:p>
            <a:pPr marL="800100" lvl="1" indent="-342900" algn="l" rtl="0" fontAlgn="base">
              <a:buFont typeface="Courier New" panose="02070309020205020404" pitchFamily="49" charset="0"/>
              <a:buAutoNum type="arabicPeriod"/>
            </a:pPr>
            <a:r>
              <a:rPr lang="en-US" sz="1100" b="0" i="0">
                <a:solidFill>
                  <a:srgbClr val="000000"/>
                </a:solidFill>
                <a:effectLst/>
                <a:highlight>
                  <a:srgbClr val="FFFFFF"/>
                </a:highlight>
                <a:latin typeface="Verdana"/>
                <a:ea typeface="Verdana"/>
              </a:rPr>
              <a:t>Men’s control of decision-making and limits to women’s independence in public and private life. </a:t>
            </a:r>
          </a:p>
          <a:p>
            <a:pPr marL="800100" lvl="1" indent="-342900" algn="l" rtl="0" fontAlgn="base">
              <a:buFont typeface="Courier New" panose="02070309020205020404" pitchFamily="49" charset="0"/>
              <a:buAutoNum type="arabicPeriod"/>
            </a:pPr>
            <a:r>
              <a:rPr lang="en-US" sz="1100" b="0" i="0">
                <a:solidFill>
                  <a:srgbClr val="000000"/>
                </a:solidFill>
                <a:effectLst/>
                <a:highlight>
                  <a:srgbClr val="FFFFFF"/>
                </a:highlight>
                <a:latin typeface="Verdana"/>
                <a:ea typeface="Verdana"/>
              </a:rPr>
              <a:t>Rigid gender stereotyping and dominant forms of masculinity. </a:t>
            </a:r>
          </a:p>
          <a:p>
            <a:pPr marL="800100" lvl="1" indent="-342900" algn="l" rtl="0" fontAlgn="base">
              <a:buFont typeface="Courier New" panose="02070309020205020404" pitchFamily="49" charset="0"/>
              <a:buAutoNum type="arabicPeriod"/>
            </a:pPr>
            <a:r>
              <a:rPr lang="en-US" sz="1100" b="0" i="0">
                <a:solidFill>
                  <a:srgbClr val="000000"/>
                </a:solidFill>
                <a:effectLst/>
                <a:highlight>
                  <a:srgbClr val="FFFFFF"/>
                </a:highlight>
                <a:latin typeface="Verdana"/>
                <a:ea typeface="Verdana"/>
              </a:rPr>
              <a:t>Male peer relations and cultures of masculinity that </a:t>
            </a:r>
            <a:r>
              <a:rPr lang="en-US" sz="1100" b="0" i="0" err="1">
                <a:solidFill>
                  <a:srgbClr val="000000"/>
                </a:solidFill>
                <a:effectLst/>
                <a:highlight>
                  <a:srgbClr val="FFFFFF"/>
                </a:highlight>
                <a:latin typeface="Verdana"/>
                <a:ea typeface="Verdana"/>
              </a:rPr>
              <a:t>emphasise</a:t>
            </a:r>
            <a:r>
              <a:rPr lang="en-US" sz="1100" b="0" i="0">
                <a:solidFill>
                  <a:srgbClr val="000000"/>
                </a:solidFill>
                <a:effectLst/>
                <a:highlight>
                  <a:srgbClr val="FFFFFF"/>
                </a:highlight>
                <a:latin typeface="Verdana"/>
                <a:ea typeface="Verdana"/>
              </a:rPr>
              <a:t> aggression, dominance and control. </a:t>
            </a:r>
          </a:p>
          <a:p>
            <a:pPr marL="742950" lvl="1" indent="-285750" fontAlgn="base">
              <a:buFont typeface="Courier New" panose="02070309020205020404" pitchFamily="49" charset="0"/>
              <a:buChar char="o"/>
            </a:pPr>
            <a:r>
              <a:rPr lang="en-US" sz="1100" b="0" i="0">
                <a:solidFill>
                  <a:srgbClr val="000000"/>
                </a:solidFill>
                <a:effectLst/>
                <a:highlight>
                  <a:srgbClr val="FFFFFF"/>
                </a:highlight>
                <a:latin typeface="Verdana"/>
                <a:ea typeface="Verdana"/>
              </a:rPr>
              <a:t>Ableist drivers: (</a:t>
            </a:r>
            <a:r>
              <a:rPr lang="en-US" sz="1100" b="0">
                <a:solidFill>
                  <a:srgbClr val="000000"/>
                </a:solidFill>
                <a:effectLst/>
                <a:highlight>
                  <a:srgbClr val="FFFFFF"/>
                </a:highlight>
                <a:latin typeface="Verdana"/>
                <a:ea typeface="Verdana"/>
              </a:rPr>
              <a:t>Provide 1 example for each.)</a:t>
            </a:r>
            <a:endParaRPr lang="en-US" sz="1100" b="0" i="0">
              <a:solidFill>
                <a:srgbClr val="000000"/>
              </a:solidFill>
              <a:effectLst/>
              <a:highlight>
                <a:srgbClr val="FFFFFF"/>
              </a:highlight>
              <a:latin typeface="Verdana"/>
              <a:ea typeface="Verdana"/>
            </a:endParaRPr>
          </a:p>
          <a:p>
            <a:pPr marL="800100" lvl="1" indent="-342900" algn="l" rtl="0" fontAlgn="base">
              <a:buFont typeface="Courier New" panose="02070309020205020404" pitchFamily="49" charset="0"/>
              <a:buAutoNum type="arabicPeriod"/>
            </a:pPr>
            <a:r>
              <a:rPr lang="en-US" sz="1100" b="0" i="0">
                <a:solidFill>
                  <a:srgbClr val="000000"/>
                </a:solidFill>
                <a:effectLst/>
                <a:highlight>
                  <a:srgbClr val="FFFFFF"/>
                </a:highlight>
                <a:latin typeface="Verdana"/>
                <a:ea typeface="Verdana"/>
              </a:rPr>
              <a:t>Negative stereotypes about people with disabilities.</a:t>
            </a:r>
          </a:p>
          <a:p>
            <a:pPr marL="800100" lvl="1" indent="-342900" algn="l" rtl="0" fontAlgn="base">
              <a:buFont typeface="Courier New" panose="02070309020205020404" pitchFamily="49" charset="0"/>
              <a:buAutoNum type="arabicPeriod"/>
            </a:pPr>
            <a:r>
              <a:rPr lang="en-US" sz="1100" b="0" i="0">
                <a:solidFill>
                  <a:srgbClr val="000000"/>
                </a:solidFill>
                <a:effectLst/>
                <a:highlight>
                  <a:srgbClr val="FFFFFF"/>
                </a:highlight>
                <a:latin typeface="Verdana"/>
                <a:ea typeface="Verdana"/>
              </a:rPr>
              <a:t>Accepting or </a:t>
            </a:r>
            <a:r>
              <a:rPr lang="en-US" sz="1100" b="0" i="0" err="1">
                <a:solidFill>
                  <a:srgbClr val="000000"/>
                </a:solidFill>
                <a:effectLst/>
                <a:highlight>
                  <a:srgbClr val="FFFFFF"/>
                </a:highlight>
                <a:latin typeface="Verdana"/>
                <a:ea typeface="Verdana"/>
              </a:rPr>
              <a:t>normalising</a:t>
            </a:r>
            <a:r>
              <a:rPr lang="en-US" sz="1100" b="0" i="0">
                <a:solidFill>
                  <a:srgbClr val="000000"/>
                </a:solidFill>
                <a:effectLst/>
                <a:highlight>
                  <a:srgbClr val="FFFFFF"/>
                </a:highlight>
                <a:latin typeface="Verdana"/>
                <a:ea typeface="Verdana"/>
              </a:rPr>
              <a:t> violence, disrespect and discrimination against people with disabilities.</a:t>
            </a:r>
          </a:p>
          <a:p>
            <a:pPr marL="800100" lvl="1" indent="-342900" algn="l" rtl="0" fontAlgn="base">
              <a:buFont typeface="Courier New" panose="02070309020205020404" pitchFamily="49" charset="0"/>
              <a:buAutoNum type="arabicPeriod"/>
            </a:pPr>
            <a:r>
              <a:rPr lang="en-US" sz="1100" b="0" i="0">
                <a:solidFill>
                  <a:srgbClr val="000000"/>
                </a:solidFill>
                <a:effectLst/>
                <a:highlight>
                  <a:srgbClr val="FFFFFF"/>
                </a:highlight>
                <a:latin typeface="Verdana"/>
                <a:ea typeface="Verdana"/>
              </a:rPr>
              <a:t>Controlling people with disabilities decision-making and limiting independence.</a:t>
            </a:r>
          </a:p>
          <a:p>
            <a:pPr marL="800100" lvl="1" indent="-342900" algn="l" rtl="0" fontAlgn="base">
              <a:buFont typeface="Courier New" panose="02070309020205020404" pitchFamily="49" charset="0"/>
              <a:buAutoNum type="arabicPeriod"/>
            </a:pPr>
            <a:r>
              <a:rPr lang="en-US" sz="1100" b="0" i="0">
                <a:solidFill>
                  <a:srgbClr val="000000"/>
                </a:solidFill>
                <a:effectLst/>
                <a:highlight>
                  <a:srgbClr val="FFFFFF"/>
                </a:highlight>
                <a:latin typeface="Verdana"/>
                <a:ea typeface="Verdana"/>
              </a:rPr>
              <a:t>Social segregation and exclusion of people with disabilities. </a:t>
            </a:r>
          </a:p>
          <a:p>
            <a:pPr marL="742950" lvl="1" indent="-285750" algn="l" rtl="0" fontAlgn="base">
              <a:buFont typeface="Courier New" panose="02070309020205020404" pitchFamily="49" charset="0"/>
              <a:buChar char="o"/>
            </a:pPr>
            <a:r>
              <a:rPr lang="en-US" sz="1100" b="0" i="0">
                <a:solidFill>
                  <a:srgbClr val="000000"/>
                </a:solidFill>
                <a:effectLst/>
                <a:highlight>
                  <a:srgbClr val="FFFFFF"/>
                </a:highlight>
                <a:latin typeface="Verdana"/>
                <a:ea typeface="Verdana"/>
              </a:rPr>
              <a:t>The intersection between gender inequality and ableism drives violence against women with disabilities.</a:t>
            </a:r>
          </a:p>
          <a:p>
            <a:pPr marL="285750" indent="-285750" algn="l" rtl="0" fontAlgn="base">
              <a:buFont typeface="Arial" panose="020B0604020202020204" pitchFamily="34" charset="0"/>
              <a:buChar char="•"/>
            </a:pPr>
            <a:r>
              <a:rPr lang="en-US" sz="1100" b="0" i="0">
                <a:solidFill>
                  <a:srgbClr val="000000"/>
                </a:solidFill>
                <a:effectLst/>
                <a:highlight>
                  <a:srgbClr val="FFFFFF"/>
                </a:highlight>
                <a:latin typeface="Verdana"/>
                <a:ea typeface="Verdana"/>
              </a:rPr>
              <a:t>For some women and gender diverse people, there are other intersecting drivers of violence, including but not limited to:</a:t>
            </a:r>
          </a:p>
          <a:p>
            <a:pPr marL="742950" lvl="1" indent="-285750" algn="l" rtl="0" fontAlgn="base">
              <a:buFont typeface="Arial" panose="020B0604020202020204" pitchFamily="34" charset="0"/>
              <a:buChar char="•"/>
            </a:pPr>
            <a:r>
              <a:rPr lang="en-US" sz="1100" b="0" i="0">
                <a:solidFill>
                  <a:srgbClr val="000000"/>
                </a:solidFill>
                <a:effectLst/>
                <a:highlight>
                  <a:srgbClr val="FFFFFF"/>
                </a:highlight>
                <a:latin typeface="Verdana"/>
                <a:ea typeface="Verdana"/>
              </a:rPr>
              <a:t>Ageism</a:t>
            </a:r>
          </a:p>
          <a:p>
            <a:pPr marL="742950" lvl="1" indent="-285750" algn="l" rtl="0" fontAlgn="base">
              <a:buFont typeface="Arial" panose="020B0604020202020204" pitchFamily="34" charset="0"/>
              <a:buChar char="•"/>
            </a:pPr>
            <a:r>
              <a:rPr lang="en-US" sz="1100" b="0" i="0">
                <a:solidFill>
                  <a:srgbClr val="000000"/>
                </a:solidFill>
                <a:effectLst/>
                <a:highlight>
                  <a:srgbClr val="FFFFFF"/>
                </a:highlight>
                <a:latin typeface="Verdana"/>
                <a:ea typeface="Verdana"/>
              </a:rPr>
              <a:t>Classism </a:t>
            </a:r>
          </a:p>
          <a:p>
            <a:pPr marL="742950" lvl="1" indent="-285750" algn="l" rtl="0" fontAlgn="base">
              <a:buFont typeface="Arial" panose="020B0604020202020204" pitchFamily="34" charset="0"/>
              <a:buChar char="•"/>
            </a:pPr>
            <a:r>
              <a:rPr lang="en-US" sz="1100" b="0" i="0">
                <a:solidFill>
                  <a:srgbClr val="000000"/>
                </a:solidFill>
                <a:effectLst/>
                <a:highlight>
                  <a:srgbClr val="FFFFFF"/>
                </a:highlight>
                <a:latin typeface="Verdana"/>
                <a:ea typeface="Verdana"/>
              </a:rPr>
              <a:t>Racism and colonialism</a:t>
            </a:r>
          </a:p>
          <a:p>
            <a:pPr marL="742950" lvl="1" indent="-285750" algn="l" rtl="0" fontAlgn="base">
              <a:buFont typeface="Arial" panose="020B0604020202020204" pitchFamily="34" charset="0"/>
              <a:buChar char="•"/>
            </a:pPr>
            <a:r>
              <a:rPr lang="en-US" sz="1100" b="0" i="0">
                <a:solidFill>
                  <a:srgbClr val="000000"/>
                </a:solidFill>
                <a:effectLst/>
                <a:highlight>
                  <a:srgbClr val="FFFFFF"/>
                </a:highlight>
                <a:latin typeface="Verdana"/>
                <a:ea typeface="Verdana"/>
              </a:rPr>
              <a:t>Hetero-normativity, homophobia and biphobia</a:t>
            </a:r>
          </a:p>
          <a:p>
            <a:pPr marL="742950" lvl="1" indent="-285750" algn="l" rtl="0" fontAlgn="base">
              <a:buFont typeface="Arial" panose="020B0604020202020204" pitchFamily="34" charset="0"/>
              <a:buChar char="•"/>
            </a:pPr>
            <a:r>
              <a:rPr lang="en-US" sz="1100" b="0" i="0">
                <a:solidFill>
                  <a:srgbClr val="000000"/>
                </a:solidFill>
                <a:effectLst/>
                <a:highlight>
                  <a:srgbClr val="FFFFFF"/>
                </a:highlight>
                <a:latin typeface="Verdana"/>
                <a:ea typeface="Verdana"/>
              </a:rPr>
              <a:t>Transphobia and cisnormativity </a:t>
            </a:r>
          </a:p>
        </p:txBody>
      </p:sp>
      <p:sp>
        <p:nvSpPr>
          <p:cNvPr id="4" name="Slide Number Placeholder 3">
            <a:extLst>
              <a:ext uri="{FF2B5EF4-FFF2-40B4-BE49-F238E27FC236}">
                <a16:creationId xmlns:a16="http://schemas.microsoft.com/office/drawing/2014/main" id="{BC96B820-9A8A-0C51-3F16-C70D955BEAF0}"/>
              </a:ext>
            </a:extLst>
          </p:cNvPr>
          <p:cNvSpPr>
            <a:spLocks noGrp="1"/>
          </p:cNvSpPr>
          <p:nvPr>
            <p:ph type="sldNum" sz="quarter" idx="5"/>
          </p:nvPr>
        </p:nvSpPr>
        <p:spPr/>
        <p:txBody>
          <a:bodyPr/>
          <a:lstStyle/>
          <a:p>
            <a:fld id="{DB60AE03-DEEC-4448-BED0-76D17E36E213}" type="slidenum">
              <a:rPr lang="en-GB"/>
              <a:t>8</a:t>
            </a:fld>
            <a:endParaRPr lang="en-GB"/>
          </a:p>
        </p:txBody>
      </p:sp>
    </p:spTree>
    <p:extLst>
      <p:ext uri="{BB962C8B-B14F-4D97-AF65-F5344CB8AC3E}">
        <p14:creationId xmlns:p14="http://schemas.microsoft.com/office/powerpoint/2010/main" val="3723393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C49DD-AE53-9FA4-FE6D-F4174787D7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C99A9E-EFE3-7B5B-F38C-E8FD52E099F3}"/>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0F182776-5541-A069-4525-43055F568CE2}"/>
              </a:ext>
            </a:extLst>
          </p:cNvPr>
          <p:cNvSpPr>
            <a:spLocks noGrp="1"/>
          </p:cNvSpPr>
          <p:nvPr>
            <p:ph type="body" idx="1"/>
          </p:nvPr>
        </p:nvSpPr>
        <p:spPr/>
        <p:txBody>
          <a:bodyPr/>
          <a:lstStyle/>
          <a:p>
            <a:pPr rtl="0" fontAlgn="base"/>
            <a:r>
              <a:rPr lang="en-AU" sz="1200" b="0" i="0" u="none" strike="noStrike" kern="1200">
                <a:solidFill>
                  <a:schemeClr val="tx1"/>
                </a:solidFill>
                <a:effectLst/>
                <a:latin typeface="+mn-lt"/>
                <a:ea typeface="+mn-ea"/>
                <a:cs typeface="+mn-cs"/>
              </a:rPr>
              <a:t>Some women and gender diverse people with disabilities experience even higher rates of violence and discrimination.</a:t>
            </a:r>
            <a:r>
              <a:rPr lang="en-AU" sz="1200" b="0" i="0" kern="1200">
                <a:solidFill>
                  <a:schemeClr val="tx1"/>
                </a:solidFill>
                <a:effectLst/>
                <a:latin typeface="+mn-lt"/>
                <a:ea typeface="+mn-ea"/>
                <a:cs typeface="+mn-cs"/>
              </a:rPr>
              <a:t>​</a:t>
            </a:r>
          </a:p>
          <a:p>
            <a:pPr rtl="0" fontAlgn="base"/>
            <a:r>
              <a:rPr lang="en-AU" sz="1200" b="0" i="0" kern="1200">
                <a:solidFill>
                  <a:schemeClr val="tx1"/>
                </a:solidFill>
                <a:effectLst/>
                <a:latin typeface="+mn-lt"/>
                <a:ea typeface="+mn-ea"/>
                <a:cs typeface="+mn-cs"/>
              </a:rPr>
              <a:t>​​</a:t>
            </a:r>
          </a:p>
          <a:p>
            <a:pPr rtl="0" fontAlgn="base"/>
            <a:r>
              <a:rPr lang="en-AU" sz="1200" b="0" i="0" u="none" strike="noStrike" kern="1200">
                <a:solidFill>
                  <a:schemeClr val="tx1"/>
                </a:solidFill>
                <a:effectLst/>
                <a:latin typeface="+mn-lt"/>
                <a:ea typeface="+mn-ea"/>
                <a:cs typeface="+mn-cs"/>
              </a:rPr>
              <a:t>An intersectional approach acknowledges that gender inequality and ableism may be compounded by other forms of disadvantage that a person may experience due to other characteristics, such as:</a:t>
            </a:r>
            <a:r>
              <a:rPr lang="en-AU" sz="1200" b="0" i="0" kern="1200">
                <a:solidFill>
                  <a:schemeClr val="tx1"/>
                </a:solidFill>
                <a:effectLst/>
                <a:latin typeface="+mn-lt"/>
                <a:ea typeface="+mn-ea"/>
                <a:cs typeface="+mn-cs"/>
              </a:rPr>
              <a:t>​</a:t>
            </a:r>
          </a:p>
          <a:p>
            <a:pPr rtl="0" fontAlgn="base"/>
            <a:r>
              <a:rPr lang="en-AU" sz="1200" b="0" i="0" u="none" strike="noStrike" kern="1200">
                <a:solidFill>
                  <a:schemeClr val="tx1"/>
                </a:solidFill>
                <a:effectLst/>
                <a:latin typeface="+mn-lt"/>
                <a:ea typeface="+mn-ea"/>
                <a:cs typeface="+mn-cs"/>
              </a:rPr>
              <a:t>Race</a:t>
            </a:r>
            <a:r>
              <a:rPr lang="en-AU" sz="1200" b="0" i="0" kern="1200">
                <a:solidFill>
                  <a:schemeClr val="tx1"/>
                </a:solidFill>
                <a:effectLst/>
                <a:latin typeface="+mn-lt"/>
                <a:ea typeface="+mn-ea"/>
                <a:cs typeface="+mn-cs"/>
              </a:rPr>
              <a:t>​</a:t>
            </a:r>
          </a:p>
          <a:p>
            <a:pPr rtl="0" fontAlgn="base"/>
            <a:r>
              <a:rPr lang="en-AU" sz="1200" b="0" i="0" u="none" strike="noStrike" kern="1200">
                <a:solidFill>
                  <a:schemeClr val="tx1"/>
                </a:solidFill>
                <a:effectLst/>
                <a:latin typeface="+mn-lt"/>
                <a:ea typeface="+mn-ea"/>
                <a:cs typeface="+mn-cs"/>
              </a:rPr>
              <a:t>Aboriginality</a:t>
            </a:r>
            <a:r>
              <a:rPr lang="en-AU" sz="1200" b="0" i="0" kern="1200">
                <a:solidFill>
                  <a:schemeClr val="tx1"/>
                </a:solidFill>
                <a:effectLst/>
                <a:latin typeface="+mn-lt"/>
                <a:ea typeface="+mn-ea"/>
                <a:cs typeface="+mn-cs"/>
              </a:rPr>
              <a:t>​</a:t>
            </a:r>
          </a:p>
          <a:p>
            <a:pPr rtl="0" fontAlgn="base"/>
            <a:r>
              <a:rPr lang="en-AU" sz="1200" b="0" i="0" u="none" strike="noStrike" kern="1200">
                <a:solidFill>
                  <a:schemeClr val="tx1"/>
                </a:solidFill>
                <a:effectLst/>
                <a:latin typeface="+mn-lt"/>
                <a:ea typeface="+mn-ea"/>
                <a:cs typeface="+mn-cs"/>
              </a:rPr>
              <a:t>Religion</a:t>
            </a:r>
            <a:r>
              <a:rPr lang="en-AU" sz="1200" b="0" i="0" kern="1200">
                <a:solidFill>
                  <a:schemeClr val="tx1"/>
                </a:solidFill>
                <a:effectLst/>
                <a:latin typeface="+mn-lt"/>
                <a:ea typeface="+mn-ea"/>
                <a:cs typeface="+mn-cs"/>
              </a:rPr>
              <a:t>​</a:t>
            </a:r>
          </a:p>
          <a:p>
            <a:pPr rtl="0" fontAlgn="base"/>
            <a:r>
              <a:rPr lang="en-AU" sz="1200" b="0" i="0" u="none" strike="noStrike" kern="1200">
                <a:solidFill>
                  <a:schemeClr val="tx1"/>
                </a:solidFill>
                <a:effectLst/>
                <a:latin typeface="+mn-lt"/>
                <a:ea typeface="+mn-ea"/>
                <a:cs typeface="+mn-cs"/>
              </a:rPr>
              <a:t>Ethnicity</a:t>
            </a:r>
            <a:r>
              <a:rPr lang="en-AU" sz="1200" b="0" i="0" kern="1200">
                <a:solidFill>
                  <a:schemeClr val="tx1"/>
                </a:solidFill>
                <a:effectLst/>
                <a:latin typeface="+mn-lt"/>
                <a:ea typeface="+mn-ea"/>
                <a:cs typeface="+mn-cs"/>
              </a:rPr>
              <a:t>​</a:t>
            </a:r>
          </a:p>
          <a:p>
            <a:pPr rtl="0" fontAlgn="base"/>
            <a:r>
              <a:rPr lang="en-AU" sz="1200" b="0" i="0" u="none" strike="noStrike" kern="1200">
                <a:solidFill>
                  <a:schemeClr val="tx1"/>
                </a:solidFill>
                <a:effectLst/>
                <a:latin typeface="+mn-lt"/>
                <a:ea typeface="+mn-ea"/>
                <a:cs typeface="+mn-cs"/>
              </a:rPr>
              <a:t>Age</a:t>
            </a:r>
            <a:r>
              <a:rPr lang="en-AU" sz="1200" b="0" i="0" kern="1200">
                <a:solidFill>
                  <a:schemeClr val="tx1"/>
                </a:solidFill>
                <a:effectLst/>
                <a:latin typeface="+mn-lt"/>
                <a:ea typeface="+mn-ea"/>
                <a:cs typeface="+mn-cs"/>
              </a:rPr>
              <a:t>​</a:t>
            </a:r>
          </a:p>
          <a:p>
            <a:pPr rtl="0" fontAlgn="base"/>
            <a:r>
              <a:rPr lang="en-AU" sz="1200" b="0" i="0" u="none" strike="noStrike" kern="1200">
                <a:solidFill>
                  <a:schemeClr val="tx1"/>
                </a:solidFill>
                <a:effectLst/>
                <a:latin typeface="+mn-lt"/>
                <a:ea typeface="+mn-ea"/>
                <a:cs typeface="+mn-cs"/>
              </a:rPr>
              <a:t>Sexual orientation</a:t>
            </a:r>
            <a:r>
              <a:rPr lang="en-AU" sz="1200" b="0" i="0" kern="1200">
                <a:solidFill>
                  <a:schemeClr val="tx1"/>
                </a:solidFill>
                <a:effectLst/>
                <a:latin typeface="+mn-lt"/>
                <a:ea typeface="+mn-ea"/>
                <a:cs typeface="+mn-cs"/>
              </a:rPr>
              <a:t>​</a:t>
            </a:r>
          </a:p>
          <a:p>
            <a:pPr rtl="0" fontAlgn="base"/>
            <a:r>
              <a:rPr lang="en-AU" sz="1200" b="0" i="0" u="none" strike="noStrike" kern="1200">
                <a:solidFill>
                  <a:schemeClr val="tx1"/>
                </a:solidFill>
                <a:effectLst/>
                <a:latin typeface="+mn-lt"/>
                <a:ea typeface="+mn-ea"/>
                <a:cs typeface="+mn-cs"/>
              </a:rPr>
              <a:t>Gender identity</a:t>
            </a:r>
            <a:r>
              <a:rPr lang="en-AU" sz="1200" b="0" i="0" kern="1200">
                <a:solidFill>
                  <a:schemeClr val="tx1"/>
                </a:solidFill>
                <a:effectLst/>
                <a:latin typeface="+mn-lt"/>
                <a:ea typeface="+mn-ea"/>
                <a:cs typeface="+mn-cs"/>
              </a:rPr>
              <a:t>​ and expression</a:t>
            </a:r>
          </a:p>
          <a:p>
            <a:pPr rtl="0" fontAlgn="base"/>
            <a:r>
              <a:rPr lang="en-AU" sz="1200" b="0" i="0" kern="1200">
                <a:solidFill>
                  <a:schemeClr val="tx1"/>
                </a:solidFill>
                <a:effectLst/>
                <a:latin typeface="+mn-lt"/>
                <a:ea typeface="+mn-ea"/>
                <a:cs typeface="+mn-cs"/>
              </a:rPr>
              <a:t>​</a:t>
            </a:r>
          </a:p>
          <a:p>
            <a:pPr rtl="0" fontAlgn="base"/>
            <a:r>
              <a:rPr lang="en-AU" sz="1200" b="0" i="0" u="none" strike="noStrike" kern="1200">
                <a:solidFill>
                  <a:schemeClr val="tx1"/>
                </a:solidFill>
                <a:effectLst/>
                <a:latin typeface="+mn-lt"/>
                <a:ea typeface="+mn-ea"/>
                <a:cs typeface="+mn-cs"/>
              </a:rPr>
              <a:t>E.g.</a:t>
            </a:r>
            <a:endParaRPr lang="en-AU" sz="1200" b="0" i="0"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 Aboriginal and Torres Strait Islander women experience higher rates of disability than non-indigenous women; and report a disproportionate rates of violence</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Women with disabilities in a rural setting experience a higher risk of social isolation and have less access to support services</a:t>
            </a:r>
            <a:r>
              <a:rPr lang="en-US" sz="1200" b="0" i="0" kern="1200">
                <a:solidFill>
                  <a:schemeClr val="tx1"/>
                </a:solidFill>
                <a:effectLst/>
                <a:latin typeface="+mn-lt"/>
                <a:ea typeface="+mn-ea"/>
                <a:cs typeface="+mn-cs"/>
              </a:rPr>
              <a:t>​</a:t>
            </a:r>
          </a:p>
          <a:p>
            <a:pPr rtl="0" fontAlgn="base"/>
            <a:r>
              <a:rPr lang="en-AU" sz="1200" b="0" i="0" u="none" strike="noStrike" kern="1200">
                <a:solidFill>
                  <a:schemeClr val="tx1"/>
                </a:solidFill>
                <a:effectLst/>
                <a:latin typeface="+mn-lt"/>
                <a:ea typeface="+mn-ea"/>
                <a:cs typeface="+mn-cs"/>
              </a:rPr>
              <a:t>- Women make up 74% of all elder abuse victims, many of whom are also living with disabilities</a:t>
            </a:r>
            <a:r>
              <a:rPr lang="en-AU" sz="1200" b="0" i="0" kern="1200">
                <a:solidFill>
                  <a:schemeClr val="tx1"/>
                </a:solidFill>
                <a:effectLst/>
                <a:latin typeface="+mn-lt"/>
                <a:ea typeface="+mn-ea"/>
                <a:cs typeface="+mn-cs"/>
              </a:rPr>
              <a:t>​</a:t>
            </a:r>
          </a:p>
          <a:p>
            <a:pPr rtl="0" fontAlgn="base"/>
            <a:r>
              <a:rPr lang="en-AU" sz="1200" b="0" i="0"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p>
          <a:p>
            <a:endParaRPr lang="en-AU"/>
          </a:p>
        </p:txBody>
      </p:sp>
      <p:sp>
        <p:nvSpPr>
          <p:cNvPr id="4" name="Slide Number Placeholder 3">
            <a:extLst>
              <a:ext uri="{FF2B5EF4-FFF2-40B4-BE49-F238E27FC236}">
                <a16:creationId xmlns:a16="http://schemas.microsoft.com/office/drawing/2014/main" id="{F815DF54-D63F-17FA-E68A-20271D81BCAB}"/>
              </a:ext>
            </a:extLst>
          </p:cNvPr>
          <p:cNvSpPr>
            <a:spLocks noGrp="1"/>
          </p:cNvSpPr>
          <p:nvPr>
            <p:ph type="sldNum" sz="quarter" idx="5"/>
          </p:nvPr>
        </p:nvSpPr>
        <p:spPr/>
        <p:txBody>
          <a:bodyPr/>
          <a:lstStyle/>
          <a:p>
            <a:fld id="{57D6C802-F370-B842-8C23-33E7BF60E41D}" type="slidenum">
              <a:rPr lang="en-US" smtClean="0"/>
              <a:t>9</a:t>
            </a:fld>
            <a:endParaRPr lang="en-US"/>
          </a:p>
        </p:txBody>
      </p:sp>
    </p:spTree>
    <p:extLst>
      <p:ext uri="{BB962C8B-B14F-4D97-AF65-F5344CB8AC3E}">
        <p14:creationId xmlns:p14="http://schemas.microsoft.com/office/powerpoint/2010/main" val="996423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In 2024, Women with Disabilities Victoria partnered with Multicultural Centre for Women’s Health to develop a series of resources on preventing violence against women and gender diverse people with disabilities from migrant and refugee communities. The outcomes </a:t>
            </a:r>
            <a:r>
              <a:rPr lang="en-US" sz="1200" b="0" i="0" u="none" strike="noStrike" kern="1200" err="1">
                <a:solidFill>
                  <a:schemeClr val="tx1"/>
                </a:solidFill>
                <a:effectLst/>
                <a:latin typeface="+mn-lt"/>
                <a:ea typeface="+mn-ea"/>
                <a:cs typeface="+mn-cs"/>
              </a:rPr>
              <a:t>emphasised</a:t>
            </a:r>
            <a:r>
              <a:rPr lang="en-US" sz="1200" b="0" i="0" u="none" strike="noStrike" kern="1200">
                <a:solidFill>
                  <a:schemeClr val="tx1"/>
                </a:solidFill>
                <a:effectLst/>
                <a:latin typeface="+mn-lt"/>
                <a:ea typeface="+mn-ea"/>
                <a:cs typeface="+mn-cs"/>
              </a:rPr>
              <a:t> barriers to migrant and refugee women and gender diverse people accessing disability services and other supports.</a:t>
            </a:r>
          </a:p>
          <a:p>
            <a:r>
              <a:rPr lang="en-US" sz="1200" b="1" i="0" u="none" strike="noStrike" kern="1200">
                <a:solidFill>
                  <a:schemeClr val="tx1"/>
                </a:solidFill>
                <a:effectLst/>
                <a:latin typeface="+mn-lt"/>
                <a:ea typeface="+mn-ea"/>
                <a:cs typeface="+mn-cs"/>
              </a:rPr>
              <a:t>Social Isolation</a:t>
            </a:r>
            <a:r>
              <a:rPr lang="en-US" sz="1200" b="0" i="0" u="none" strike="noStrike" kern="1200">
                <a:solidFill>
                  <a:schemeClr val="tx1"/>
                </a:solidFill>
                <a:effectLst/>
                <a:latin typeface="+mn-lt"/>
                <a:ea typeface="+mn-ea"/>
                <a:cs typeface="+mn-cs"/>
              </a:rPr>
              <a:t>: Limited social networks, dependence on caregivers, and community stigma around disability contribute to isolation.</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Financial Hardship</a:t>
            </a:r>
            <a:r>
              <a:rPr lang="en-US" sz="1200" b="0" i="0" u="none" strike="noStrike" kern="1200">
                <a:solidFill>
                  <a:schemeClr val="tx1"/>
                </a:solidFill>
                <a:effectLst/>
                <a:latin typeface="+mn-lt"/>
                <a:ea typeface="+mn-ea"/>
                <a:cs typeface="+mn-cs"/>
              </a:rPr>
              <a:t>: Non-recognition of overseas skills leads to precarious work with little career progression. Some visa categories limit access to social support systems like the Disability Support Pension (DSP) and National Disability Insurance Scheme (NDIS).</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Under-Resourced Services</a:t>
            </a:r>
            <a:r>
              <a:rPr lang="en-US" sz="1200" b="0" i="0" u="none" strike="noStrike" kern="1200">
                <a:solidFill>
                  <a:schemeClr val="tx1"/>
                </a:solidFill>
                <a:effectLst/>
                <a:latin typeface="+mn-lt"/>
                <a:ea typeface="+mn-ea"/>
                <a:cs typeface="+mn-cs"/>
              </a:rPr>
              <a:t>: Services often lack sufficient budget for accessible and culturally appropriate support, including the recruitment of bilingual staff.</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Access to Services</a:t>
            </a:r>
            <a:r>
              <a:rPr lang="en-US" sz="1200" b="0" i="0" u="none" strike="noStrike" kern="1200">
                <a:solidFill>
                  <a:schemeClr val="tx1"/>
                </a:solidFill>
                <a:effectLst/>
                <a:latin typeface="+mn-lt"/>
                <a:ea typeface="+mn-ea"/>
                <a:cs typeface="+mn-cs"/>
              </a:rPr>
              <a:t>: Challenges include limited access to safe, affordable, culturally appropriate healthcare, transport, housing, employment, and sexual and reproductive health information.</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Ableist Views</a:t>
            </a:r>
            <a:r>
              <a:rPr lang="en-US" sz="1200" b="0" i="0" u="none" strike="noStrike" kern="1200">
                <a:solidFill>
                  <a:schemeClr val="tx1"/>
                </a:solidFill>
                <a:effectLst/>
                <a:latin typeface="+mn-lt"/>
                <a:ea typeface="+mn-ea"/>
                <a:cs typeface="+mn-cs"/>
              </a:rPr>
              <a:t>: Assumptions that people with disabilities lack desires can restrict access to sexual and reproductive health resources.</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Immigration System Barriers</a:t>
            </a:r>
            <a:r>
              <a:rPr lang="en-US" sz="1200" b="0" i="0" u="none" strike="noStrike" kern="1200">
                <a:solidFill>
                  <a:schemeClr val="tx1"/>
                </a:solidFill>
                <a:effectLst/>
                <a:latin typeface="+mn-lt"/>
                <a:ea typeface="+mn-ea"/>
                <a:cs typeface="+mn-cs"/>
              </a:rPr>
              <a:t>: Visa status and residency rights restrict access to essential services, creating dependence and fear of reporting violence or discrimination due to potential visa rejection.</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Workplace Challenges</a:t>
            </a:r>
            <a:r>
              <a:rPr lang="en-US" sz="1200" b="0" i="0" u="none" strike="noStrike" kern="1200">
                <a:solidFill>
                  <a:schemeClr val="tx1"/>
                </a:solidFill>
                <a:effectLst/>
                <a:latin typeface="+mn-lt"/>
                <a:ea typeface="+mn-ea"/>
                <a:cs typeface="+mn-cs"/>
              </a:rPr>
              <a:t>: Fear of losing job sponsorship and facing deportation often keeps individuals from disclosing disability to employers or reporting workplace discrimination and harassment.</a:t>
            </a:r>
            <a:r>
              <a:rPr lang="en-US" sz="1200" b="0" i="0" kern="1200">
                <a:solidFill>
                  <a:schemeClr val="tx1"/>
                </a:solidFill>
                <a:effectLst/>
                <a:latin typeface="+mn-lt"/>
                <a:ea typeface="+mn-ea"/>
                <a:cs typeface="+mn-cs"/>
              </a:rPr>
              <a:t>​</a:t>
            </a:r>
          </a:p>
          <a:p>
            <a:endParaRPr lang="en-AU"/>
          </a:p>
        </p:txBody>
      </p:sp>
      <p:sp>
        <p:nvSpPr>
          <p:cNvPr id="4" name="Slide Number Placeholder 3"/>
          <p:cNvSpPr>
            <a:spLocks noGrp="1"/>
          </p:cNvSpPr>
          <p:nvPr>
            <p:ph type="sldNum" sz="quarter" idx="5"/>
          </p:nvPr>
        </p:nvSpPr>
        <p:spPr/>
        <p:txBody>
          <a:bodyPr/>
          <a:lstStyle/>
          <a:p>
            <a:fld id="{57D6C802-F370-B842-8C23-33E7BF60E41D}" type="slidenum">
              <a:rPr lang="en-US" smtClean="0"/>
              <a:t>10</a:t>
            </a:fld>
            <a:endParaRPr lang="en-US"/>
          </a:p>
        </p:txBody>
      </p:sp>
    </p:spTree>
    <p:extLst>
      <p:ext uri="{BB962C8B-B14F-4D97-AF65-F5344CB8AC3E}">
        <p14:creationId xmlns:p14="http://schemas.microsoft.com/office/powerpoint/2010/main" val="2082803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8.png"/><Relationship Id="rId39" Type="http://schemas.openxmlformats.org/officeDocument/2006/relationships/image" Target="../media/image48.png"/><Relationship Id="rId21" Type="http://schemas.openxmlformats.org/officeDocument/2006/relationships/image" Target="../media/image33.png"/><Relationship Id="rId34" Type="http://schemas.openxmlformats.org/officeDocument/2006/relationships/image" Target="../media/image43.png"/><Relationship Id="rId7" Type="http://schemas.openxmlformats.org/officeDocument/2006/relationships/image" Target="../media/image2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2.png"/><Relationship Id="rId29" Type="http://schemas.openxmlformats.org/officeDocument/2006/relationships/image" Target="../media/image39.png"/><Relationship Id="rId41" Type="http://schemas.openxmlformats.org/officeDocument/2006/relationships/image" Target="../media/image50.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6.png"/><Relationship Id="rId32" Type="http://schemas.openxmlformats.org/officeDocument/2006/relationships/image" Target="../media/image8.png"/><Relationship Id="rId37" Type="http://schemas.openxmlformats.org/officeDocument/2006/relationships/image" Target="../media/image46.png"/><Relationship Id="rId40" Type="http://schemas.openxmlformats.org/officeDocument/2006/relationships/image" Target="../media/image49.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5.png"/><Relationship Id="rId28" Type="http://schemas.openxmlformats.org/officeDocument/2006/relationships/image" Target="../media/image4.png"/><Relationship Id="rId36" Type="http://schemas.openxmlformats.org/officeDocument/2006/relationships/image" Target="../media/image45.png"/><Relationship Id="rId10" Type="http://schemas.openxmlformats.org/officeDocument/2006/relationships/image" Target="../media/image23.png"/><Relationship Id="rId19" Type="http://schemas.openxmlformats.org/officeDocument/2006/relationships/image" Target="../media/image7.png"/><Relationship Id="rId31" Type="http://schemas.openxmlformats.org/officeDocument/2006/relationships/image" Target="../media/image41.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4.png"/><Relationship Id="rId27" Type="http://schemas.openxmlformats.org/officeDocument/2006/relationships/image" Target="../media/image5.png"/><Relationship Id="rId30" Type="http://schemas.openxmlformats.org/officeDocument/2006/relationships/image" Target="../media/image40.png"/><Relationship Id="rId35" Type="http://schemas.openxmlformats.org/officeDocument/2006/relationships/image" Target="../media/image44.png"/><Relationship Id="rId8" Type="http://schemas.openxmlformats.org/officeDocument/2006/relationships/image" Target="../media/image21.png"/><Relationship Id="rId3" Type="http://schemas.openxmlformats.org/officeDocument/2006/relationships/image" Target="../media/image16.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7.png"/><Relationship Id="rId33" Type="http://schemas.openxmlformats.org/officeDocument/2006/relationships/image" Target="../media/image42.png"/><Relationship Id="rId38" Type="http://schemas.openxmlformats.org/officeDocument/2006/relationships/image" Target="../media/image47.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svg"/><Relationship Id="rId3" Type="http://schemas.openxmlformats.org/officeDocument/2006/relationships/image" Target="../media/image52.svg"/><Relationship Id="rId7" Type="http://schemas.openxmlformats.org/officeDocument/2006/relationships/image" Target="../media/image56.svg"/><Relationship Id="rId12" Type="http://schemas.openxmlformats.org/officeDocument/2006/relationships/image" Target="../media/image61.svg"/><Relationship Id="rId2" Type="http://schemas.openxmlformats.org/officeDocument/2006/relationships/image" Target="../media/image51.svg"/><Relationship Id="rId1" Type="http://schemas.openxmlformats.org/officeDocument/2006/relationships/slideMaster" Target="../slideMasters/slideMaster1.xml"/><Relationship Id="rId6" Type="http://schemas.openxmlformats.org/officeDocument/2006/relationships/image" Target="../media/image55.svg"/><Relationship Id="rId11" Type="http://schemas.openxmlformats.org/officeDocument/2006/relationships/image" Target="../media/image60.svg"/><Relationship Id="rId5" Type="http://schemas.openxmlformats.org/officeDocument/2006/relationships/image" Target="../media/image54.svg"/><Relationship Id="rId15" Type="http://schemas.openxmlformats.org/officeDocument/2006/relationships/image" Target="../media/image64.sv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svg"/><Relationship Id="rId14" Type="http://schemas.openxmlformats.org/officeDocument/2006/relationships/image" Target="../media/image63.sv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72.svg"/><Relationship Id="rId3" Type="http://schemas.openxmlformats.org/officeDocument/2006/relationships/image" Target="../media/image10.svg"/><Relationship Id="rId7" Type="http://schemas.openxmlformats.org/officeDocument/2006/relationships/image" Target="../media/image68.svg"/><Relationship Id="rId12" Type="http://schemas.openxmlformats.org/officeDocument/2006/relationships/image" Target="../media/image71.svg"/><Relationship Id="rId2" Type="http://schemas.openxmlformats.org/officeDocument/2006/relationships/image" Target="../media/image65.svg"/><Relationship Id="rId1" Type="http://schemas.openxmlformats.org/officeDocument/2006/relationships/slideMaster" Target="../slideMasters/slideMaster1.xml"/><Relationship Id="rId6" Type="http://schemas.openxmlformats.org/officeDocument/2006/relationships/image" Target="../media/image67.svg"/><Relationship Id="rId11" Type="http://schemas.openxmlformats.org/officeDocument/2006/relationships/image" Target="../media/image11.svg"/><Relationship Id="rId5" Type="http://schemas.openxmlformats.org/officeDocument/2006/relationships/image" Target="../media/image66.svg"/><Relationship Id="rId15" Type="http://schemas.openxmlformats.org/officeDocument/2006/relationships/image" Target="../media/image12.svg"/><Relationship Id="rId10" Type="http://schemas.openxmlformats.org/officeDocument/2006/relationships/image" Target="../media/image6.svg"/><Relationship Id="rId4" Type="http://schemas.openxmlformats.org/officeDocument/2006/relationships/image" Target="../media/image13.svg"/><Relationship Id="rId9" Type="http://schemas.openxmlformats.org/officeDocument/2006/relationships/image" Target="../media/image70.svg"/><Relationship Id="rId14" Type="http://schemas.openxmlformats.org/officeDocument/2006/relationships/image" Target="../media/image9.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 image">
    <p:bg>
      <p:bgPr>
        <a:solidFill>
          <a:schemeClr val="accent1"/>
        </a:solidFill>
        <a:effectLst/>
      </p:bgPr>
    </p:bg>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10047BCF-1BD5-9EE4-FAF2-86651029B6C7}"/>
              </a:ext>
            </a:extLst>
          </p:cNvPr>
          <p:cNvSpPr>
            <a:spLocks noGrp="1"/>
          </p:cNvSpPr>
          <p:nvPr>
            <p:ph type="pic" sz="quarter" idx="10" hasCustomPrompt="1"/>
          </p:nvPr>
        </p:nvSpPr>
        <p:spPr>
          <a:xfrm>
            <a:off x="5665042" y="-1023615"/>
            <a:ext cx="6824133" cy="8088729"/>
          </a:xfrm>
          <a:custGeom>
            <a:avLst/>
            <a:gdLst>
              <a:gd name="connsiteX0" fmla="*/ 4102848 w 4559239"/>
              <a:gd name="connsiteY0" fmla="*/ 1262 h 5404122"/>
              <a:gd name="connsiteX1" fmla="*/ 4183144 w 4559239"/>
              <a:gd name="connsiteY1" fmla="*/ 6397 h 5404122"/>
              <a:gd name="connsiteX2" fmla="*/ 4320447 w 4559239"/>
              <a:gd name="connsiteY2" fmla="*/ 3011353 h 5404122"/>
              <a:gd name="connsiteX3" fmla="*/ 2996372 w 4559239"/>
              <a:gd name="connsiteY3" fmla="*/ 5401965 h 5404122"/>
              <a:gd name="connsiteX4" fmla="*/ 2048259 w 4559239"/>
              <a:gd name="connsiteY4" fmla="*/ 4425802 h 5404122"/>
              <a:gd name="connsiteX5" fmla="*/ 1289146 w 4559239"/>
              <a:gd name="connsiteY5" fmla="*/ 5323839 h 5404122"/>
              <a:gd name="connsiteX6" fmla="*/ 1220221 w 4559239"/>
              <a:gd name="connsiteY6" fmla="*/ 5319961 h 5404122"/>
              <a:gd name="connsiteX7" fmla="*/ 1200683 w 4559239"/>
              <a:gd name="connsiteY7" fmla="*/ 5314975 h 5404122"/>
              <a:gd name="connsiteX8" fmla="*/ 1191458 w 4559239"/>
              <a:gd name="connsiteY8" fmla="*/ 5312620 h 5404122"/>
              <a:gd name="connsiteX9" fmla="*/ 1183183 w 4559239"/>
              <a:gd name="connsiteY9" fmla="*/ 5310543 h 5404122"/>
              <a:gd name="connsiteX10" fmla="*/ 1168528 w 4559239"/>
              <a:gd name="connsiteY10" fmla="*/ 5304584 h 5404122"/>
              <a:gd name="connsiteX11" fmla="*/ 1153060 w 4559239"/>
              <a:gd name="connsiteY11" fmla="*/ 5298351 h 5404122"/>
              <a:gd name="connsiteX12" fmla="*/ 1146819 w 4559239"/>
              <a:gd name="connsiteY12" fmla="*/ 5295581 h 5404122"/>
              <a:gd name="connsiteX13" fmla="*/ 312134 w 4559239"/>
              <a:gd name="connsiteY13" fmla="*/ 4206244 h 5404122"/>
              <a:gd name="connsiteX14" fmla="*/ 137789 w 4559239"/>
              <a:gd name="connsiteY14" fmla="*/ 2612828 h 5404122"/>
              <a:gd name="connsiteX15" fmla="*/ 878584 w 4559239"/>
              <a:gd name="connsiteY15" fmla="*/ 3143087 h 5404122"/>
              <a:gd name="connsiteX16" fmla="*/ 1737288 w 4559239"/>
              <a:gd name="connsiteY16" fmla="*/ 1448966 h 5404122"/>
              <a:gd name="connsiteX17" fmla="*/ 1776497 w 4559239"/>
              <a:gd name="connsiteY17" fmla="*/ 1427217 h 5404122"/>
              <a:gd name="connsiteX18" fmla="*/ 1901592 w 4559239"/>
              <a:gd name="connsiteY18" fmla="*/ 1403115 h 5404122"/>
              <a:gd name="connsiteX19" fmla="*/ 1978792 w 4559239"/>
              <a:gd name="connsiteY19" fmla="*/ 1412671 h 5404122"/>
              <a:gd name="connsiteX20" fmla="*/ 1998194 w 4559239"/>
              <a:gd name="connsiteY20" fmla="*/ 1419323 h 5404122"/>
              <a:gd name="connsiteX21" fmla="*/ 2840344 w 4559239"/>
              <a:gd name="connsiteY21" fmla="*/ 2379693 h 5404122"/>
              <a:gd name="connsiteX22" fmla="*/ 4102848 w 4559239"/>
              <a:gd name="connsiteY22" fmla="*/ 1262 h 5404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59239" h="5404122">
                <a:moveTo>
                  <a:pt x="4102848" y="1262"/>
                </a:moveTo>
                <a:cubicBezTo>
                  <a:pt x="4130210" y="-1454"/>
                  <a:pt x="4157009" y="190"/>
                  <a:pt x="4183144" y="6397"/>
                </a:cubicBezTo>
                <a:cubicBezTo>
                  <a:pt x="4626944" y="111674"/>
                  <a:pt x="4684742" y="1482764"/>
                  <a:pt x="4320447" y="3011353"/>
                </a:cubicBezTo>
                <a:cubicBezTo>
                  <a:pt x="3981256" y="4434528"/>
                  <a:pt x="3401368" y="5457512"/>
                  <a:pt x="2996372" y="5401965"/>
                </a:cubicBezTo>
                <a:cubicBezTo>
                  <a:pt x="2714029" y="5403350"/>
                  <a:pt x="2351904" y="5019506"/>
                  <a:pt x="2048259" y="4425802"/>
                </a:cubicBezTo>
                <a:cubicBezTo>
                  <a:pt x="1828190" y="4962990"/>
                  <a:pt x="1543133" y="5308323"/>
                  <a:pt x="1289146" y="5323839"/>
                </a:cubicBezTo>
                <a:cubicBezTo>
                  <a:pt x="1267302" y="5326055"/>
                  <a:pt x="1244236" y="5324947"/>
                  <a:pt x="1220221" y="5319961"/>
                </a:cubicBezTo>
                <a:cubicBezTo>
                  <a:pt x="1213574" y="5318714"/>
                  <a:pt x="1207198" y="5316637"/>
                  <a:pt x="1200683" y="5314975"/>
                </a:cubicBezTo>
                <a:cubicBezTo>
                  <a:pt x="1197563" y="5314144"/>
                  <a:pt x="1194578" y="5313590"/>
                  <a:pt x="1191458" y="5312620"/>
                </a:cubicBezTo>
                <a:cubicBezTo>
                  <a:pt x="1188745" y="5311928"/>
                  <a:pt x="1185896" y="5311512"/>
                  <a:pt x="1183183" y="5310543"/>
                </a:cubicBezTo>
                <a:cubicBezTo>
                  <a:pt x="1178160" y="5308881"/>
                  <a:pt x="1173412" y="5306523"/>
                  <a:pt x="1168528" y="5304584"/>
                </a:cubicBezTo>
                <a:cubicBezTo>
                  <a:pt x="1163373" y="5302645"/>
                  <a:pt x="1158218" y="5300567"/>
                  <a:pt x="1153060" y="5298351"/>
                </a:cubicBezTo>
                <a:cubicBezTo>
                  <a:pt x="1151025" y="5297381"/>
                  <a:pt x="1148854" y="5296550"/>
                  <a:pt x="1146819" y="5295581"/>
                </a:cubicBezTo>
                <a:cubicBezTo>
                  <a:pt x="895545" y="5184072"/>
                  <a:pt x="565172" y="4765180"/>
                  <a:pt x="312134" y="4206244"/>
                </a:cubicBezTo>
                <a:cubicBezTo>
                  <a:pt x="-20685" y="3471246"/>
                  <a:pt x="-101141" y="2756612"/>
                  <a:pt x="137789" y="2612828"/>
                </a:cubicBezTo>
                <a:cubicBezTo>
                  <a:pt x="310778" y="2508799"/>
                  <a:pt x="602346" y="2731955"/>
                  <a:pt x="878584" y="3143087"/>
                </a:cubicBezTo>
                <a:cubicBezTo>
                  <a:pt x="1052523" y="2296580"/>
                  <a:pt x="1401485" y="1625305"/>
                  <a:pt x="1737288" y="1448966"/>
                </a:cubicBezTo>
                <a:cubicBezTo>
                  <a:pt x="1749905" y="1440656"/>
                  <a:pt x="1762931" y="1433312"/>
                  <a:pt x="1776497" y="1427217"/>
                </a:cubicBezTo>
                <a:cubicBezTo>
                  <a:pt x="1815981" y="1409486"/>
                  <a:pt x="1857906" y="1402006"/>
                  <a:pt x="1901592" y="1403115"/>
                </a:cubicBezTo>
                <a:cubicBezTo>
                  <a:pt x="1927641" y="1402838"/>
                  <a:pt x="1953420" y="1405885"/>
                  <a:pt x="1978792" y="1412671"/>
                </a:cubicBezTo>
                <a:cubicBezTo>
                  <a:pt x="1985442" y="1414475"/>
                  <a:pt x="1991683" y="1417107"/>
                  <a:pt x="1998194" y="1419323"/>
                </a:cubicBezTo>
                <a:cubicBezTo>
                  <a:pt x="2261138" y="1497726"/>
                  <a:pt x="2572923" y="1855666"/>
                  <a:pt x="2840344" y="2379693"/>
                </a:cubicBezTo>
                <a:cubicBezTo>
                  <a:pt x="3155665" y="1063778"/>
                  <a:pt x="3692432" y="42006"/>
                  <a:pt x="4102848" y="1262"/>
                </a:cubicBezTo>
                <a:close/>
              </a:path>
            </a:pathLst>
          </a:custGeom>
        </p:spPr>
        <p:txBody>
          <a:bodyPr wrap="square">
            <a:noAutofit/>
          </a:bodyPr>
          <a:lstStyle>
            <a:lvl1pPr algn="ctr">
              <a:defRPr/>
            </a:lvl1pPr>
          </a:lstStyle>
          <a:p>
            <a:r>
              <a:rPr lang="en-US"/>
              <a:t>Click icon to add picture.</a:t>
            </a:r>
          </a:p>
        </p:txBody>
      </p:sp>
      <p:sp>
        <p:nvSpPr>
          <p:cNvPr id="2" name="Title 1">
            <a:extLst>
              <a:ext uri="{FF2B5EF4-FFF2-40B4-BE49-F238E27FC236}">
                <a16:creationId xmlns:a16="http://schemas.microsoft.com/office/drawing/2014/main" id="{A8F50C2C-20ED-0E45-9603-80B99537928F}"/>
              </a:ext>
            </a:extLst>
          </p:cNvPr>
          <p:cNvSpPr>
            <a:spLocks noGrp="1"/>
          </p:cNvSpPr>
          <p:nvPr>
            <p:ph type="title"/>
          </p:nvPr>
        </p:nvSpPr>
        <p:spPr>
          <a:xfrm>
            <a:off x="375676" y="996679"/>
            <a:ext cx="4853549" cy="2718338"/>
          </a:xfrm>
        </p:spPr>
        <p:txBody>
          <a:bodyPr anchor="t" anchorCtr="0">
            <a:normAutofit/>
          </a:bodyPr>
          <a:lstStyle>
            <a:lvl1pPr algn="l">
              <a:defRPr sz="6000">
                <a:solidFill>
                  <a:schemeClr val="tx1"/>
                </a:solidFill>
              </a:defRPr>
            </a:lvl1pPr>
          </a:lstStyle>
          <a:p>
            <a:r>
              <a:rPr lang="en-GB"/>
              <a:t>Click to edit Master title style</a:t>
            </a:r>
            <a:endParaRPr lang="en-US"/>
          </a:p>
        </p:txBody>
      </p:sp>
      <p:sp>
        <p:nvSpPr>
          <p:cNvPr id="24" name="Text Placeholder 2">
            <a:extLst>
              <a:ext uri="{FF2B5EF4-FFF2-40B4-BE49-F238E27FC236}">
                <a16:creationId xmlns:a16="http://schemas.microsoft.com/office/drawing/2014/main" id="{7BC65767-0C82-3489-7E04-639347A0A16C}"/>
              </a:ext>
            </a:extLst>
          </p:cNvPr>
          <p:cNvSpPr>
            <a:spLocks noGrp="1"/>
          </p:cNvSpPr>
          <p:nvPr>
            <p:ph type="body" idx="1"/>
          </p:nvPr>
        </p:nvSpPr>
        <p:spPr>
          <a:xfrm>
            <a:off x="375676" y="4251193"/>
            <a:ext cx="4853549" cy="750094"/>
          </a:xfrm>
        </p:spPr>
        <p:txBody>
          <a:bodyPr/>
          <a:lstStyle>
            <a:lvl1pPr marL="0" indent="0">
              <a:buNone/>
              <a:defRPr sz="2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17" name="Graphic 16">
            <a:extLst>
              <a:ext uri="{FF2B5EF4-FFF2-40B4-BE49-F238E27FC236}">
                <a16:creationId xmlns:a16="http://schemas.microsoft.com/office/drawing/2014/main" id="{834F57B0-F275-0FF4-D457-9D97C07CBCC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75676" y="5245371"/>
            <a:ext cx="3033784" cy="1231900"/>
          </a:xfrm>
          <a:prstGeom prst="rect">
            <a:avLst/>
          </a:prstGeom>
        </p:spPr>
      </p:pic>
      <p:sp>
        <p:nvSpPr>
          <p:cNvPr id="20" name="Graphic 71">
            <a:extLst>
              <a:ext uri="{FF2B5EF4-FFF2-40B4-BE49-F238E27FC236}">
                <a16:creationId xmlns:a16="http://schemas.microsoft.com/office/drawing/2014/main" id="{74EE5346-DAA0-5BFA-E169-91443684DE37}"/>
              </a:ext>
            </a:extLst>
          </p:cNvPr>
          <p:cNvSpPr/>
          <p:nvPr userDrawn="1"/>
        </p:nvSpPr>
        <p:spPr>
          <a:xfrm rot="16200000">
            <a:off x="6087535" y="753530"/>
            <a:ext cx="6858001" cy="5350935"/>
          </a:xfrm>
          <a:custGeom>
            <a:avLst/>
            <a:gdLst>
              <a:gd name="connsiteX0" fmla="*/ 1740511 w 2001830"/>
              <a:gd name="connsiteY0" fmla="*/ 433116 h 1274925"/>
              <a:gd name="connsiteX1" fmla="*/ 1190809 w 2001830"/>
              <a:gd name="connsiteY1" fmla="*/ 213035 h 1274925"/>
              <a:gd name="connsiteX2" fmla="*/ 651796 w 2001830"/>
              <a:gd name="connsiteY2" fmla="*/ 771385 h 1274925"/>
              <a:gd name="connsiteX3" fmla="*/ 38515 w 2001830"/>
              <a:gd name="connsiteY3" fmla="*/ 547741 h 1274925"/>
              <a:gd name="connsiteX4" fmla="*/ 0 w 2001830"/>
              <a:gd name="connsiteY4" fmla="*/ 550023 h 1274925"/>
              <a:gd name="connsiteX5" fmla="*/ 0 w 2001830"/>
              <a:gd name="connsiteY5" fmla="*/ 1274926 h 1274925"/>
              <a:gd name="connsiteX6" fmla="*/ 2001830 w 2001830"/>
              <a:gd name="connsiteY6" fmla="*/ 1274926 h 1274925"/>
              <a:gd name="connsiteX7" fmla="*/ 2001830 w 2001830"/>
              <a:gd name="connsiteY7" fmla="*/ 0 h 1274925"/>
              <a:gd name="connsiteX8" fmla="*/ 1740551 w 2001830"/>
              <a:gd name="connsiteY8" fmla="*/ 433116 h 127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1830" h="1274925">
                <a:moveTo>
                  <a:pt x="1740511" y="433116"/>
                </a:moveTo>
                <a:cubicBezTo>
                  <a:pt x="1584529" y="292067"/>
                  <a:pt x="1387589" y="206869"/>
                  <a:pt x="1190809" y="213035"/>
                </a:cubicBezTo>
                <a:cubicBezTo>
                  <a:pt x="879164" y="222804"/>
                  <a:pt x="665929" y="458379"/>
                  <a:pt x="651796" y="771385"/>
                </a:cubicBezTo>
                <a:cubicBezTo>
                  <a:pt x="472552" y="626453"/>
                  <a:pt x="255474" y="540934"/>
                  <a:pt x="38515" y="547741"/>
                </a:cubicBezTo>
                <a:cubicBezTo>
                  <a:pt x="25503" y="548141"/>
                  <a:pt x="12692" y="548982"/>
                  <a:pt x="0" y="550023"/>
                </a:cubicBezTo>
                <a:lnTo>
                  <a:pt x="0" y="1274926"/>
                </a:lnTo>
                <a:lnTo>
                  <a:pt x="2001830" y="1274926"/>
                </a:lnTo>
                <a:lnTo>
                  <a:pt x="2001830" y="0"/>
                </a:lnTo>
                <a:cubicBezTo>
                  <a:pt x="1840963" y="70464"/>
                  <a:pt x="1740871" y="233894"/>
                  <a:pt x="1740551" y="433116"/>
                </a:cubicBezTo>
                <a:close/>
              </a:path>
            </a:pathLst>
          </a:custGeom>
          <a:noFill/>
          <a:ln w="4001" cap="flat">
            <a:noFill/>
            <a:prstDash val="solid"/>
            <a:miter/>
          </a:ln>
        </p:spPr>
        <p:txBody>
          <a:bodyPr rtlCol="0" anchor="ctr"/>
          <a:lstStyle/>
          <a:p>
            <a:endParaRPr lang="en-US"/>
          </a:p>
        </p:txBody>
      </p:sp>
    </p:spTree>
    <p:extLst>
      <p:ext uri="{BB962C8B-B14F-4D97-AF65-F5344CB8AC3E}">
        <p14:creationId xmlns:p14="http://schemas.microsoft.com/office/powerpoint/2010/main" val="804671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ull width 5">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AB3771-3B1F-2B4F-93EB-3E7607FD4A0D}"/>
              </a:ext>
            </a:extLst>
          </p:cNvPr>
          <p:cNvSpPr>
            <a:spLocks noGrp="1"/>
          </p:cNvSpPr>
          <p:nvPr>
            <p:ph sz="half" idx="2" hasCustomPrompt="1"/>
          </p:nvPr>
        </p:nvSpPr>
        <p:spPr>
          <a:xfrm>
            <a:off x="422067" y="1661452"/>
            <a:ext cx="11361946" cy="4683785"/>
          </a:xfrm>
        </p:spPr>
        <p:txBody>
          <a:bodyPr>
            <a:noAutofit/>
          </a:bodyPr>
          <a:lstStyle>
            <a:lvl1pPr marL="0" indent="0">
              <a:buNone/>
              <a:defRPr lang="en-AU" sz="2400" smtClean="0">
                <a:effectLst/>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r>
              <a:rPr lang="en-US"/>
              <a:t>Full width content? Place text here</a:t>
            </a:r>
          </a:p>
        </p:txBody>
      </p:sp>
      <p:sp>
        <p:nvSpPr>
          <p:cNvPr id="3" name="Title 1">
            <a:extLst>
              <a:ext uri="{FF2B5EF4-FFF2-40B4-BE49-F238E27FC236}">
                <a16:creationId xmlns:a16="http://schemas.microsoft.com/office/drawing/2014/main" id="{FA4E6BD0-052B-6001-AD10-FEC9B15376F5}"/>
              </a:ext>
            </a:extLst>
          </p:cNvPr>
          <p:cNvSpPr>
            <a:spLocks noGrp="1"/>
          </p:cNvSpPr>
          <p:nvPr>
            <p:ph type="title" hasCustomPrompt="1"/>
          </p:nvPr>
        </p:nvSpPr>
        <p:spPr>
          <a:xfrm>
            <a:off x="463315" y="417938"/>
            <a:ext cx="7890976" cy="939807"/>
          </a:xfrm>
        </p:spPr>
        <p:txBody>
          <a:bodyPr anchor="t" anchorCtr="0">
            <a:normAutofit/>
          </a:bodyPr>
          <a:lstStyle>
            <a:lvl1pPr>
              <a:defRPr sz="3600">
                <a:solidFill>
                  <a:schemeClr val="tx1"/>
                </a:solidFill>
              </a:defRPr>
            </a:lvl1pPr>
          </a:lstStyle>
          <a:p>
            <a:r>
              <a:rPr lang="en-GB"/>
              <a:t>Click to edit  Master title style</a:t>
            </a:r>
            <a:endParaRPr lang="en-US"/>
          </a:p>
        </p:txBody>
      </p:sp>
      <p:pic>
        <p:nvPicPr>
          <p:cNvPr id="5" name="Picture 4" descr="Purple hearts and text on a black background&#10;&#10;Description automatically generated">
            <a:extLst>
              <a:ext uri="{FF2B5EF4-FFF2-40B4-BE49-F238E27FC236}">
                <a16:creationId xmlns:a16="http://schemas.microsoft.com/office/drawing/2014/main" id="{2D85A84F-E0A3-85FB-7169-1646A11E67C2}"/>
              </a:ext>
            </a:extLst>
          </p:cNvPr>
          <p:cNvPicPr>
            <a:picLocks noChangeAspect="1"/>
          </p:cNvPicPr>
          <p:nvPr userDrawn="1"/>
        </p:nvPicPr>
        <p:blipFill>
          <a:blip r:embed="rId2"/>
          <a:stretch>
            <a:fillRect/>
          </a:stretch>
        </p:blipFill>
        <p:spPr>
          <a:xfrm>
            <a:off x="9687575" y="179291"/>
            <a:ext cx="2504425" cy="1018846"/>
          </a:xfrm>
          <a:prstGeom prst="rect">
            <a:avLst/>
          </a:prstGeom>
        </p:spPr>
      </p:pic>
    </p:spTree>
    <p:extLst>
      <p:ext uri="{BB962C8B-B14F-4D97-AF65-F5344CB8AC3E}">
        <p14:creationId xmlns:p14="http://schemas.microsoft.com/office/powerpoint/2010/main" val="4192670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1E6E-9A6B-43C7-81C0-221FAA661063}"/>
              </a:ext>
            </a:extLst>
          </p:cNvPr>
          <p:cNvSpPr>
            <a:spLocks noGrp="1"/>
          </p:cNvSpPr>
          <p:nvPr>
            <p:ph type="title" hasCustomPrompt="1"/>
          </p:nvPr>
        </p:nvSpPr>
        <p:spPr>
          <a:xfrm>
            <a:off x="463315" y="417938"/>
            <a:ext cx="7890976" cy="939807"/>
          </a:xfrm>
        </p:spPr>
        <p:txBody>
          <a:bodyPr anchor="t" anchorCtr="0">
            <a:normAutofit/>
          </a:bodyPr>
          <a:lstStyle>
            <a:lvl1pPr>
              <a:defRPr sz="3600">
                <a:solidFill>
                  <a:schemeClr val="tx1"/>
                </a:solidFill>
              </a:defRPr>
            </a:lvl1pPr>
          </a:lstStyle>
          <a:p>
            <a:r>
              <a:rPr lang="en-GB"/>
              <a:t>Click to edit  Master title style</a:t>
            </a:r>
            <a:endParaRPr lang="en-US"/>
          </a:p>
        </p:txBody>
      </p:sp>
      <p:pic>
        <p:nvPicPr>
          <p:cNvPr id="4" name="Picture 3" descr="Purple hearts and text on a black background&#10;&#10;Description automatically generated">
            <a:extLst>
              <a:ext uri="{FF2B5EF4-FFF2-40B4-BE49-F238E27FC236}">
                <a16:creationId xmlns:a16="http://schemas.microsoft.com/office/drawing/2014/main" id="{B422EC52-B458-329B-3AF4-21C64A5AD9B6}"/>
              </a:ext>
            </a:extLst>
          </p:cNvPr>
          <p:cNvPicPr>
            <a:picLocks noChangeAspect="1"/>
          </p:cNvPicPr>
          <p:nvPr userDrawn="1"/>
        </p:nvPicPr>
        <p:blipFill>
          <a:blip r:embed="rId2"/>
          <a:stretch>
            <a:fillRect/>
          </a:stretch>
        </p:blipFill>
        <p:spPr>
          <a:xfrm>
            <a:off x="9687575" y="179291"/>
            <a:ext cx="2504425" cy="1018846"/>
          </a:xfrm>
          <a:prstGeom prst="rect">
            <a:avLst/>
          </a:prstGeom>
        </p:spPr>
      </p:pic>
      <p:sp>
        <p:nvSpPr>
          <p:cNvPr id="3" name="Graphic 53">
            <a:extLst>
              <a:ext uri="{FF2B5EF4-FFF2-40B4-BE49-F238E27FC236}">
                <a16:creationId xmlns:a16="http://schemas.microsoft.com/office/drawing/2014/main" id="{F6EC4B4A-73A8-EF69-89D0-9733111EC53F}"/>
              </a:ext>
            </a:extLst>
          </p:cNvPr>
          <p:cNvSpPr/>
          <p:nvPr userDrawn="1"/>
        </p:nvSpPr>
        <p:spPr>
          <a:xfrm rot="19322534">
            <a:off x="6044764" y="1858037"/>
            <a:ext cx="6909176" cy="6474097"/>
          </a:xfrm>
          <a:custGeom>
            <a:avLst/>
            <a:gdLst>
              <a:gd name="connsiteX0" fmla="*/ 1283950 w 1289288"/>
              <a:gd name="connsiteY0" fmla="*/ 883984 h 1208100"/>
              <a:gd name="connsiteX1" fmla="*/ 1288179 w 1289288"/>
              <a:gd name="connsiteY1" fmla="*/ 835148 h 1208100"/>
              <a:gd name="connsiteX2" fmla="*/ 736520 w 1289288"/>
              <a:gd name="connsiteY2" fmla="*/ 57544 h 1208100"/>
              <a:gd name="connsiteX3" fmla="*/ 5339 w 1289288"/>
              <a:gd name="connsiteY3" fmla="*/ 324117 h 1208100"/>
              <a:gd name="connsiteX4" fmla="*/ 1110 w 1289288"/>
              <a:gd name="connsiteY4" fmla="*/ 372953 h 1208100"/>
              <a:gd name="connsiteX5" fmla="*/ 552769 w 1289288"/>
              <a:gd name="connsiteY5" fmla="*/ 1150556 h 1208100"/>
              <a:gd name="connsiteX6" fmla="*/ 1283981 w 1289288"/>
              <a:gd name="connsiteY6" fmla="*/ 883984 h 120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288" h="1208100">
                <a:moveTo>
                  <a:pt x="1283950" y="883984"/>
                </a:moveTo>
                <a:cubicBezTo>
                  <a:pt x="1287928" y="867162"/>
                  <a:pt x="1289275" y="850905"/>
                  <a:pt x="1288179" y="835148"/>
                </a:cubicBezTo>
                <a:cubicBezTo>
                  <a:pt x="1306942" y="646041"/>
                  <a:pt x="1086385" y="214669"/>
                  <a:pt x="736520" y="57544"/>
                </a:cubicBezTo>
                <a:cubicBezTo>
                  <a:pt x="348219" y="-116809"/>
                  <a:pt x="48003" y="143844"/>
                  <a:pt x="5339" y="324117"/>
                </a:cubicBezTo>
                <a:cubicBezTo>
                  <a:pt x="1361" y="340939"/>
                  <a:pt x="14" y="357196"/>
                  <a:pt x="1110" y="372953"/>
                </a:cubicBezTo>
                <a:cubicBezTo>
                  <a:pt x="-17653" y="562060"/>
                  <a:pt x="202904" y="993432"/>
                  <a:pt x="552769" y="1150556"/>
                </a:cubicBezTo>
                <a:cubicBezTo>
                  <a:pt x="941070" y="1324910"/>
                  <a:pt x="1241317" y="1064257"/>
                  <a:pt x="1283981" y="883984"/>
                </a:cubicBezTo>
                <a:close/>
              </a:path>
            </a:pathLst>
          </a:custGeom>
          <a:solidFill>
            <a:schemeClr val="bg2"/>
          </a:solidFill>
          <a:ln w="3124" cap="flat">
            <a:noFill/>
            <a:prstDash val="solid"/>
            <a:miter/>
          </a:ln>
        </p:spPr>
        <p:txBody>
          <a:bodyPr rtlCol="0" anchor="ctr"/>
          <a:lstStyle/>
          <a:p>
            <a:endParaRPr lang="en-US"/>
          </a:p>
        </p:txBody>
      </p:sp>
    </p:spTree>
    <p:extLst>
      <p:ext uri="{BB962C8B-B14F-4D97-AF65-F5344CB8AC3E}">
        <p14:creationId xmlns:p14="http://schemas.microsoft.com/office/powerpoint/2010/main" val="172724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 Image">
    <p:bg>
      <p:bgPr>
        <a:solidFill>
          <a:schemeClr val="bg1"/>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0C12B65-9BAA-22B6-FF5F-381A2110CBAB}"/>
              </a:ext>
            </a:extLst>
          </p:cNvPr>
          <p:cNvSpPr>
            <a:spLocks noGrp="1"/>
          </p:cNvSpPr>
          <p:nvPr>
            <p:ph type="body" idx="1"/>
          </p:nvPr>
        </p:nvSpPr>
        <p:spPr>
          <a:xfrm>
            <a:off x="463315" y="1760283"/>
            <a:ext cx="4870685" cy="4582151"/>
          </a:xfrm>
        </p:spPr>
        <p:txBody>
          <a:bodyPr/>
          <a:lstStyle>
            <a:lvl1pPr marL="0" indent="0">
              <a:buNone/>
              <a:defRPr sz="2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3" name="Title 1">
            <a:extLst>
              <a:ext uri="{FF2B5EF4-FFF2-40B4-BE49-F238E27FC236}">
                <a16:creationId xmlns:a16="http://schemas.microsoft.com/office/drawing/2014/main" id="{560268F4-A0E6-ACFC-A652-1CEE840ED8FE}"/>
              </a:ext>
            </a:extLst>
          </p:cNvPr>
          <p:cNvSpPr>
            <a:spLocks noGrp="1"/>
          </p:cNvSpPr>
          <p:nvPr>
            <p:ph type="title" hasCustomPrompt="1"/>
          </p:nvPr>
        </p:nvSpPr>
        <p:spPr>
          <a:xfrm>
            <a:off x="463315" y="417938"/>
            <a:ext cx="4870685" cy="1004404"/>
          </a:xfrm>
        </p:spPr>
        <p:txBody>
          <a:bodyPr anchor="t" anchorCtr="0">
            <a:normAutofit/>
          </a:bodyPr>
          <a:lstStyle>
            <a:lvl1pPr>
              <a:defRPr sz="3600">
                <a:solidFill>
                  <a:schemeClr val="tx1"/>
                </a:solidFill>
              </a:defRPr>
            </a:lvl1pPr>
          </a:lstStyle>
          <a:p>
            <a:r>
              <a:rPr lang="en-GB"/>
              <a:t>Click to edit  Master title style</a:t>
            </a:r>
            <a:endParaRPr lang="en-US"/>
          </a:p>
        </p:txBody>
      </p:sp>
      <p:sp>
        <p:nvSpPr>
          <p:cNvPr id="12" name="Picture Placeholder 11">
            <a:extLst>
              <a:ext uri="{FF2B5EF4-FFF2-40B4-BE49-F238E27FC236}">
                <a16:creationId xmlns:a16="http://schemas.microsoft.com/office/drawing/2014/main" id="{53C33443-DEA2-DA8E-D01B-2CAD4C1CCAA3}"/>
              </a:ext>
            </a:extLst>
          </p:cNvPr>
          <p:cNvSpPr>
            <a:spLocks noGrp="1"/>
          </p:cNvSpPr>
          <p:nvPr>
            <p:ph type="pic" sz="quarter" idx="10"/>
          </p:nvPr>
        </p:nvSpPr>
        <p:spPr>
          <a:xfrm>
            <a:off x="6221506" y="1076740"/>
            <a:ext cx="5507179" cy="5216964"/>
          </a:xfrm>
          <a:custGeom>
            <a:avLst/>
            <a:gdLst>
              <a:gd name="connsiteX0" fmla="*/ 1754635 w 4870688"/>
              <a:gd name="connsiteY0" fmla="*/ 1097 h 4563976"/>
              <a:gd name="connsiteX1" fmla="*/ 2782433 w 4870688"/>
              <a:gd name="connsiteY1" fmla="*/ 217391 h 4563976"/>
              <a:gd name="connsiteX2" fmla="*/ 4866495 w 4870688"/>
              <a:gd name="connsiteY2" fmla="*/ 3155031 h 4563976"/>
              <a:gd name="connsiteX3" fmla="*/ 4850519 w 4870688"/>
              <a:gd name="connsiteY3" fmla="*/ 3339525 h 4563976"/>
              <a:gd name="connsiteX4" fmla="*/ 4850636 w 4870688"/>
              <a:gd name="connsiteY4" fmla="*/ 3339525 h 4563976"/>
              <a:gd name="connsiteX5" fmla="*/ 2088256 w 4870688"/>
              <a:gd name="connsiteY5" fmla="*/ 4346583 h 4563976"/>
              <a:gd name="connsiteX6" fmla="*/ 4194 w 4870688"/>
              <a:gd name="connsiteY6" fmla="*/ 1408947 h 4563976"/>
              <a:gd name="connsiteX7" fmla="*/ 20170 w 4870688"/>
              <a:gd name="connsiteY7" fmla="*/ 1224454 h 4563976"/>
              <a:gd name="connsiteX8" fmla="*/ 1754635 w 4870688"/>
              <a:gd name="connsiteY8" fmla="*/ 1097 h 456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0688" h="4563976">
                <a:moveTo>
                  <a:pt x="1754635" y="1097"/>
                </a:moveTo>
                <a:cubicBezTo>
                  <a:pt x="2069767" y="-9234"/>
                  <a:pt x="2415701" y="52723"/>
                  <a:pt x="2782433" y="217391"/>
                </a:cubicBezTo>
                <a:cubicBezTo>
                  <a:pt x="4104156" y="810980"/>
                  <a:pt x="4937379" y="2440621"/>
                  <a:pt x="4866495" y="3155031"/>
                </a:cubicBezTo>
                <a:cubicBezTo>
                  <a:pt x="4870636" y="3214558"/>
                  <a:pt x="4865547" y="3275974"/>
                  <a:pt x="4850519" y="3339525"/>
                </a:cubicBezTo>
                <a:lnTo>
                  <a:pt x="4850636" y="3339525"/>
                </a:lnTo>
                <a:cubicBezTo>
                  <a:pt x="4689459" y="4020562"/>
                  <a:pt x="3555183" y="5005259"/>
                  <a:pt x="2088256" y="4346583"/>
                </a:cubicBezTo>
                <a:cubicBezTo>
                  <a:pt x="766533" y="3752998"/>
                  <a:pt x="-66689" y="2123357"/>
                  <a:pt x="4194" y="1408947"/>
                </a:cubicBezTo>
                <a:cubicBezTo>
                  <a:pt x="53" y="1349420"/>
                  <a:pt x="5142" y="1288004"/>
                  <a:pt x="20170" y="1224454"/>
                </a:cubicBezTo>
                <a:cubicBezTo>
                  <a:pt x="141052" y="713676"/>
                  <a:pt x="809237" y="32089"/>
                  <a:pt x="1754635" y="1097"/>
                </a:cubicBezTo>
                <a:close/>
              </a:path>
            </a:pathLst>
          </a:custGeom>
        </p:spPr>
        <p:txBody>
          <a:bodyPr wrap="square">
            <a:noAutofit/>
          </a:bodyPr>
          <a:lstStyle/>
          <a:p>
            <a:endParaRPr lang="en-US"/>
          </a:p>
        </p:txBody>
      </p:sp>
      <p:pic>
        <p:nvPicPr>
          <p:cNvPr id="17" name="Picture 16" descr="Purple hearts and text on a black background&#10;&#10;Description automatically generated">
            <a:extLst>
              <a:ext uri="{FF2B5EF4-FFF2-40B4-BE49-F238E27FC236}">
                <a16:creationId xmlns:a16="http://schemas.microsoft.com/office/drawing/2014/main" id="{5284C43D-A9C5-1283-3B40-C15E05AA7EA2}"/>
              </a:ext>
            </a:extLst>
          </p:cNvPr>
          <p:cNvPicPr>
            <a:picLocks noChangeAspect="1"/>
          </p:cNvPicPr>
          <p:nvPr userDrawn="1"/>
        </p:nvPicPr>
        <p:blipFill>
          <a:blip r:embed="rId2"/>
          <a:stretch>
            <a:fillRect/>
          </a:stretch>
        </p:blipFill>
        <p:spPr>
          <a:xfrm>
            <a:off x="9687575" y="179291"/>
            <a:ext cx="2504425" cy="1018846"/>
          </a:xfrm>
          <a:prstGeom prst="rect">
            <a:avLst/>
          </a:prstGeom>
        </p:spPr>
      </p:pic>
    </p:spTree>
    <p:extLst>
      <p:ext uri="{BB962C8B-B14F-4D97-AF65-F5344CB8AC3E}">
        <p14:creationId xmlns:p14="http://schemas.microsoft.com/office/powerpoint/2010/main" val="1771614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 Image">
    <p:bg>
      <p:bgPr>
        <a:solidFill>
          <a:schemeClr val="bg1"/>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0C12B65-9BAA-22B6-FF5F-381A2110CBAB}"/>
              </a:ext>
            </a:extLst>
          </p:cNvPr>
          <p:cNvSpPr>
            <a:spLocks noGrp="1"/>
          </p:cNvSpPr>
          <p:nvPr>
            <p:ph type="body" idx="1"/>
          </p:nvPr>
        </p:nvSpPr>
        <p:spPr>
          <a:xfrm>
            <a:off x="463315" y="1760283"/>
            <a:ext cx="4870685" cy="4582151"/>
          </a:xfrm>
        </p:spPr>
        <p:txBody>
          <a:bodyPr/>
          <a:lstStyle>
            <a:lvl1pPr marL="0" indent="0">
              <a:buNone/>
              <a:defRPr sz="2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3" name="Title 1">
            <a:extLst>
              <a:ext uri="{FF2B5EF4-FFF2-40B4-BE49-F238E27FC236}">
                <a16:creationId xmlns:a16="http://schemas.microsoft.com/office/drawing/2014/main" id="{560268F4-A0E6-ACFC-A652-1CEE840ED8FE}"/>
              </a:ext>
            </a:extLst>
          </p:cNvPr>
          <p:cNvSpPr>
            <a:spLocks noGrp="1"/>
          </p:cNvSpPr>
          <p:nvPr>
            <p:ph type="title" hasCustomPrompt="1"/>
          </p:nvPr>
        </p:nvSpPr>
        <p:spPr>
          <a:xfrm>
            <a:off x="463315" y="417938"/>
            <a:ext cx="4870685" cy="1004404"/>
          </a:xfrm>
        </p:spPr>
        <p:txBody>
          <a:bodyPr anchor="t" anchorCtr="0">
            <a:normAutofit/>
          </a:bodyPr>
          <a:lstStyle>
            <a:lvl1pPr>
              <a:defRPr sz="3600">
                <a:solidFill>
                  <a:schemeClr val="tx1"/>
                </a:solidFill>
              </a:defRPr>
            </a:lvl1pPr>
          </a:lstStyle>
          <a:p>
            <a:r>
              <a:rPr lang="en-GB"/>
              <a:t>Click to edit  Master title style</a:t>
            </a:r>
            <a:endParaRPr lang="en-US"/>
          </a:p>
        </p:txBody>
      </p:sp>
      <p:pic>
        <p:nvPicPr>
          <p:cNvPr id="17" name="Picture 16" descr="Purple hearts and text on a black background&#10;&#10;Description automatically generated">
            <a:extLst>
              <a:ext uri="{FF2B5EF4-FFF2-40B4-BE49-F238E27FC236}">
                <a16:creationId xmlns:a16="http://schemas.microsoft.com/office/drawing/2014/main" id="{5284C43D-A9C5-1283-3B40-C15E05AA7EA2}"/>
              </a:ext>
            </a:extLst>
          </p:cNvPr>
          <p:cNvPicPr>
            <a:picLocks noChangeAspect="1"/>
          </p:cNvPicPr>
          <p:nvPr userDrawn="1"/>
        </p:nvPicPr>
        <p:blipFill>
          <a:blip r:embed="rId2"/>
          <a:stretch>
            <a:fillRect/>
          </a:stretch>
        </p:blipFill>
        <p:spPr>
          <a:xfrm>
            <a:off x="9687575" y="179291"/>
            <a:ext cx="2504425" cy="1018846"/>
          </a:xfrm>
          <a:prstGeom prst="rect">
            <a:avLst/>
          </a:prstGeom>
        </p:spPr>
      </p:pic>
      <p:sp>
        <p:nvSpPr>
          <p:cNvPr id="6" name="Picture Placeholder 5">
            <a:extLst>
              <a:ext uri="{FF2B5EF4-FFF2-40B4-BE49-F238E27FC236}">
                <a16:creationId xmlns:a16="http://schemas.microsoft.com/office/drawing/2014/main" id="{05090844-445C-A115-2F2D-2E6881BE6F01}"/>
              </a:ext>
            </a:extLst>
          </p:cNvPr>
          <p:cNvSpPr>
            <a:spLocks noGrp="1"/>
          </p:cNvSpPr>
          <p:nvPr>
            <p:ph type="pic" sz="quarter" idx="10"/>
          </p:nvPr>
        </p:nvSpPr>
        <p:spPr>
          <a:xfrm>
            <a:off x="6096000" y="920140"/>
            <a:ext cx="5178849" cy="5061078"/>
          </a:xfrm>
          <a:custGeom>
            <a:avLst/>
            <a:gdLst>
              <a:gd name="connsiteX0" fmla="*/ 1513869 w 5178849"/>
              <a:gd name="connsiteY0" fmla="*/ 2437 h 5061078"/>
              <a:gd name="connsiteX1" fmla="*/ 1587630 w 5178849"/>
              <a:gd name="connsiteY1" fmla="*/ 4053 h 5061078"/>
              <a:gd name="connsiteX2" fmla="*/ 1819253 w 5178849"/>
              <a:gd name="connsiteY2" fmla="*/ 1450867 h 5061078"/>
              <a:gd name="connsiteX3" fmla="*/ 3051815 w 5178849"/>
              <a:gd name="connsiteY3" fmla="*/ 693955 h 5061078"/>
              <a:gd name="connsiteX4" fmla="*/ 2724854 w 5178849"/>
              <a:gd name="connsiteY4" fmla="*/ 2300423 h 5061078"/>
              <a:gd name="connsiteX5" fmla="*/ 4318084 w 5178849"/>
              <a:gd name="connsiteY5" fmla="*/ 1891569 h 5061078"/>
              <a:gd name="connsiteX6" fmla="*/ 3142602 w 5178849"/>
              <a:gd name="connsiteY6" fmla="*/ 3596472 h 5061078"/>
              <a:gd name="connsiteX7" fmla="*/ 5173640 w 5178849"/>
              <a:gd name="connsiteY7" fmla="*/ 3933358 h 5061078"/>
              <a:gd name="connsiteX8" fmla="*/ 5173640 w 5178849"/>
              <a:gd name="connsiteY8" fmla="*/ 3933568 h 5061078"/>
              <a:gd name="connsiteX9" fmla="*/ 2787929 w 5178849"/>
              <a:gd name="connsiteY9" fmla="*/ 5011232 h 5061078"/>
              <a:gd name="connsiteX10" fmla="*/ 250220 w 5178849"/>
              <a:gd name="connsiteY10" fmla="*/ 2293183 h 5061078"/>
              <a:gd name="connsiteX11" fmla="*/ 1513869 w 5178849"/>
              <a:gd name="connsiteY11" fmla="*/ 2437 h 506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78849" h="5061078">
                <a:moveTo>
                  <a:pt x="1513869" y="2437"/>
                </a:moveTo>
                <a:cubicBezTo>
                  <a:pt x="1539345" y="-1252"/>
                  <a:pt x="1563977" y="-781"/>
                  <a:pt x="1587630" y="4053"/>
                </a:cubicBezTo>
                <a:cubicBezTo>
                  <a:pt x="1852964" y="58444"/>
                  <a:pt x="1927826" y="647425"/>
                  <a:pt x="1819253" y="1450867"/>
                </a:cubicBezTo>
                <a:cubicBezTo>
                  <a:pt x="2343506" y="882148"/>
                  <a:pt x="2827223" y="563048"/>
                  <a:pt x="3051815" y="693955"/>
                </a:cubicBezTo>
                <a:cubicBezTo>
                  <a:pt x="3303083" y="840375"/>
                  <a:pt x="3149012" y="1500086"/>
                  <a:pt x="2724854" y="2300423"/>
                </a:cubicBezTo>
                <a:cubicBezTo>
                  <a:pt x="3486728" y="1863236"/>
                  <a:pt x="4134442" y="1676902"/>
                  <a:pt x="4318084" y="1891569"/>
                </a:cubicBezTo>
                <a:cubicBezTo>
                  <a:pt x="4537092" y="2147594"/>
                  <a:pt x="4015529" y="2875343"/>
                  <a:pt x="3142602" y="3596472"/>
                </a:cubicBezTo>
                <a:cubicBezTo>
                  <a:pt x="4226056" y="3488519"/>
                  <a:pt x="5098776" y="3615085"/>
                  <a:pt x="5173640" y="3933358"/>
                </a:cubicBezTo>
                <a:lnTo>
                  <a:pt x="5173640" y="3933568"/>
                </a:lnTo>
                <a:cubicBezTo>
                  <a:pt x="5263188" y="4314711"/>
                  <a:pt x="4187382" y="4955394"/>
                  <a:pt x="2787929" y="5011232"/>
                </a:cubicBezTo>
                <a:cubicBezTo>
                  <a:pt x="532094" y="5101193"/>
                  <a:pt x="-519718" y="5387824"/>
                  <a:pt x="250220" y="2293183"/>
                </a:cubicBezTo>
                <a:cubicBezTo>
                  <a:pt x="559653" y="1049248"/>
                  <a:pt x="1131732" y="57780"/>
                  <a:pt x="1513869" y="2437"/>
                </a:cubicBezTo>
                <a:close/>
              </a:path>
            </a:pathLst>
          </a:custGeom>
        </p:spPr>
        <p:txBody>
          <a:bodyPr wrap="square">
            <a:noAutofit/>
          </a:bodyPr>
          <a:lstStyle/>
          <a:p>
            <a:endParaRPr lang="en-US"/>
          </a:p>
        </p:txBody>
      </p:sp>
    </p:spTree>
    <p:extLst>
      <p:ext uri="{BB962C8B-B14F-4D97-AF65-F5344CB8AC3E}">
        <p14:creationId xmlns:p14="http://schemas.microsoft.com/office/powerpoint/2010/main" val="3055401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ext + Image">
    <p:bg>
      <p:bgPr>
        <a:solidFill>
          <a:schemeClr val="bg1"/>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0C12B65-9BAA-22B6-FF5F-381A2110CBAB}"/>
              </a:ext>
            </a:extLst>
          </p:cNvPr>
          <p:cNvSpPr>
            <a:spLocks noGrp="1"/>
          </p:cNvSpPr>
          <p:nvPr>
            <p:ph type="body" idx="1"/>
          </p:nvPr>
        </p:nvSpPr>
        <p:spPr>
          <a:xfrm>
            <a:off x="463315" y="1760283"/>
            <a:ext cx="4870685" cy="4582151"/>
          </a:xfrm>
        </p:spPr>
        <p:txBody>
          <a:bodyPr/>
          <a:lstStyle>
            <a:lvl1pPr marL="0" indent="0">
              <a:buNone/>
              <a:defRPr sz="2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3" name="Title 1">
            <a:extLst>
              <a:ext uri="{FF2B5EF4-FFF2-40B4-BE49-F238E27FC236}">
                <a16:creationId xmlns:a16="http://schemas.microsoft.com/office/drawing/2014/main" id="{560268F4-A0E6-ACFC-A652-1CEE840ED8FE}"/>
              </a:ext>
            </a:extLst>
          </p:cNvPr>
          <p:cNvSpPr>
            <a:spLocks noGrp="1"/>
          </p:cNvSpPr>
          <p:nvPr>
            <p:ph type="title" hasCustomPrompt="1"/>
          </p:nvPr>
        </p:nvSpPr>
        <p:spPr>
          <a:xfrm>
            <a:off x="463315" y="417938"/>
            <a:ext cx="4870685" cy="1004404"/>
          </a:xfrm>
        </p:spPr>
        <p:txBody>
          <a:bodyPr anchor="t" anchorCtr="0">
            <a:normAutofit/>
          </a:bodyPr>
          <a:lstStyle>
            <a:lvl1pPr>
              <a:defRPr sz="3600">
                <a:solidFill>
                  <a:schemeClr val="tx1"/>
                </a:solidFill>
              </a:defRPr>
            </a:lvl1pPr>
          </a:lstStyle>
          <a:p>
            <a:r>
              <a:rPr lang="en-GB"/>
              <a:t>Click to edit  Master title style</a:t>
            </a:r>
            <a:endParaRPr lang="en-US"/>
          </a:p>
        </p:txBody>
      </p:sp>
      <p:sp>
        <p:nvSpPr>
          <p:cNvPr id="7" name="Picture Placeholder 6">
            <a:extLst>
              <a:ext uri="{FF2B5EF4-FFF2-40B4-BE49-F238E27FC236}">
                <a16:creationId xmlns:a16="http://schemas.microsoft.com/office/drawing/2014/main" id="{433764B2-7412-16A9-DF6E-DB03E1877D63}"/>
              </a:ext>
            </a:extLst>
          </p:cNvPr>
          <p:cNvSpPr>
            <a:spLocks noGrp="1"/>
          </p:cNvSpPr>
          <p:nvPr>
            <p:ph type="pic" sz="quarter" idx="10"/>
          </p:nvPr>
        </p:nvSpPr>
        <p:spPr>
          <a:xfrm>
            <a:off x="6069102" y="1405867"/>
            <a:ext cx="4870685" cy="4936567"/>
          </a:xfrm>
          <a:custGeom>
            <a:avLst/>
            <a:gdLst>
              <a:gd name="connsiteX0" fmla="*/ 4881174 w 5224814"/>
              <a:gd name="connsiteY0" fmla="*/ 58 h 5295486"/>
              <a:gd name="connsiteX1" fmla="*/ 5072616 w 5224814"/>
              <a:gd name="connsiteY1" fmla="*/ 45908 h 5295486"/>
              <a:gd name="connsiteX2" fmla="*/ 3354880 w 5224814"/>
              <a:gd name="connsiteY2" fmla="*/ 3346446 h 5295486"/>
              <a:gd name="connsiteX3" fmla="*/ 483508 w 5224814"/>
              <a:gd name="connsiteY3" fmla="*/ 5294046 h 5295486"/>
              <a:gd name="connsiteX4" fmla="*/ 446073 w 5224814"/>
              <a:gd name="connsiteY4" fmla="*/ 5291622 h 5295486"/>
              <a:gd name="connsiteX5" fmla="*/ 370258 w 5224814"/>
              <a:gd name="connsiteY5" fmla="*/ 5270209 h 5295486"/>
              <a:gd name="connsiteX6" fmla="*/ 299292 w 5224814"/>
              <a:gd name="connsiteY6" fmla="*/ 5231291 h 5295486"/>
              <a:gd name="connsiteX7" fmla="*/ 233171 w 5224814"/>
              <a:gd name="connsiteY7" fmla="*/ 5156289 h 5295486"/>
              <a:gd name="connsiteX8" fmla="*/ 139718 w 5224814"/>
              <a:gd name="connsiteY8" fmla="*/ 2747071 h 5295486"/>
              <a:gd name="connsiteX9" fmla="*/ 1487806 w 5224814"/>
              <a:gd name="connsiteY9" fmla="*/ 214368 h 5295486"/>
              <a:gd name="connsiteX10" fmla="*/ 2345195 w 5224814"/>
              <a:gd name="connsiteY10" fmla="*/ 1648640 h 5295486"/>
              <a:gd name="connsiteX11" fmla="*/ 2345328 w 5224814"/>
              <a:gd name="connsiteY11" fmla="*/ 1648640 h 5295486"/>
              <a:gd name="connsiteX12" fmla="*/ 4881174 w 5224814"/>
              <a:gd name="connsiteY12" fmla="*/ 58 h 529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24814" h="5295486">
                <a:moveTo>
                  <a:pt x="4881174" y="58"/>
                </a:moveTo>
                <a:cubicBezTo>
                  <a:pt x="4955585" y="1091"/>
                  <a:pt x="5019896" y="16013"/>
                  <a:pt x="5072616" y="45908"/>
                </a:cubicBezTo>
                <a:cubicBezTo>
                  <a:pt x="5579745" y="333541"/>
                  <a:pt x="4772052" y="1859384"/>
                  <a:pt x="3354880" y="3346446"/>
                </a:cubicBezTo>
                <a:cubicBezTo>
                  <a:pt x="2193836" y="4564721"/>
                  <a:pt x="1021206" y="5333364"/>
                  <a:pt x="483508" y="5294046"/>
                </a:cubicBezTo>
                <a:cubicBezTo>
                  <a:pt x="470581" y="5293909"/>
                  <a:pt x="458058" y="5293101"/>
                  <a:pt x="446073" y="5291622"/>
                </a:cubicBezTo>
                <a:cubicBezTo>
                  <a:pt x="419678" y="5288256"/>
                  <a:pt x="394362" y="5280982"/>
                  <a:pt x="370258" y="5270209"/>
                </a:cubicBezTo>
                <a:cubicBezTo>
                  <a:pt x="344134" y="5260111"/>
                  <a:pt x="320296" y="5247318"/>
                  <a:pt x="299292" y="5231291"/>
                </a:cubicBezTo>
                <a:cubicBezTo>
                  <a:pt x="272493" y="5210825"/>
                  <a:pt x="250680" y="5185642"/>
                  <a:pt x="233171" y="5156289"/>
                </a:cubicBezTo>
                <a:cubicBezTo>
                  <a:pt x="-32379" y="4811287"/>
                  <a:pt x="-81528" y="3856137"/>
                  <a:pt x="139718" y="2747071"/>
                </a:cubicBezTo>
                <a:cubicBezTo>
                  <a:pt x="416179" y="1361140"/>
                  <a:pt x="1017436" y="216388"/>
                  <a:pt x="1487806" y="214368"/>
                </a:cubicBezTo>
                <a:cubicBezTo>
                  <a:pt x="1805338" y="212885"/>
                  <a:pt x="2200164" y="820341"/>
                  <a:pt x="2345195" y="1648640"/>
                </a:cubicBezTo>
                <a:lnTo>
                  <a:pt x="2345328" y="1648640"/>
                </a:lnTo>
                <a:cubicBezTo>
                  <a:pt x="3344511" y="666189"/>
                  <a:pt x="4360295" y="-7171"/>
                  <a:pt x="4881174" y="58"/>
                </a:cubicBezTo>
                <a:close/>
              </a:path>
            </a:pathLst>
          </a:custGeom>
        </p:spPr>
        <p:txBody>
          <a:bodyPr wrap="square">
            <a:noAutofit/>
          </a:bodyPr>
          <a:lstStyle/>
          <a:p>
            <a:endParaRPr lang="en-US"/>
          </a:p>
        </p:txBody>
      </p:sp>
      <p:pic>
        <p:nvPicPr>
          <p:cNvPr id="8" name="Picture 7" descr="Purple hearts and text on a black background&#10;&#10;Description automatically generated">
            <a:extLst>
              <a:ext uri="{FF2B5EF4-FFF2-40B4-BE49-F238E27FC236}">
                <a16:creationId xmlns:a16="http://schemas.microsoft.com/office/drawing/2014/main" id="{9E921097-C411-6C0B-1D76-111E52762DF6}"/>
              </a:ext>
            </a:extLst>
          </p:cNvPr>
          <p:cNvPicPr>
            <a:picLocks noChangeAspect="1"/>
          </p:cNvPicPr>
          <p:nvPr userDrawn="1"/>
        </p:nvPicPr>
        <p:blipFill>
          <a:blip r:embed="rId2"/>
          <a:stretch>
            <a:fillRect/>
          </a:stretch>
        </p:blipFill>
        <p:spPr>
          <a:xfrm>
            <a:off x="9687575" y="179291"/>
            <a:ext cx="2504425" cy="1018846"/>
          </a:xfrm>
          <a:prstGeom prst="rect">
            <a:avLst/>
          </a:prstGeom>
        </p:spPr>
      </p:pic>
    </p:spTree>
    <p:extLst>
      <p:ext uri="{BB962C8B-B14F-4D97-AF65-F5344CB8AC3E}">
        <p14:creationId xmlns:p14="http://schemas.microsoft.com/office/powerpoint/2010/main" val="1597569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ext + illustration">
    <p:bg>
      <p:bgPr>
        <a:solidFill>
          <a:schemeClr val="bg1"/>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5BB01C9-3347-D028-26ED-C6FC71AA146B}"/>
              </a:ext>
            </a:extLst>
          </p:cNvPr>
          <p:cNvSpPr>
            <a:spLocks noGrp="1"/>
          </p:cNvSpPr>
          <p:nvPr>
            <p:ph type="body" idx="1" hasCustomPrompt="1"/>
          </p:nvPr>
        </p:nvSpPr>
        <p:spPr>
          <a:xfrm>
            <a:off x="463315" y="1760283"/>
            <a:ext cx="4870685" cy="4582151"/>
          </a:xfrm>
        </p:spPr>
        <p:txBody>
          <a:bodyPr/>
          <a:lstStyle>
            <a:lvl1pPr marL="0" indent="0">
              <a:buNone/>
              <a:defRPr sz="2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Body text panel. To swap illustrations: go to view&gt; slide master, then navigate to the illustration assets page. Select the illustration you wish to use &gt; copy and paste this icon back in the presentation.</a:t>
            </a:r>
          </a:p>
        </p:txBody>
      </p:sp>
      <p:sp>
        <p:nvSpPr>
          <p:cNvPr id="3" name="Title 1">
            <a:extLst>
              <a:ext uri="{FF2B5EF4-FFF2-40B4-BE49-F238E27FC236}">
                <a16:creationId xmlns:a16="http://schemas.microsoft.com/office/drawing/2014/main" id="{E7592E0D-41E9-ADF2-804F-B9DF0EA316E3}"/>
              </a:ext>
            </a:extLst>
          </p:cNvPr>
          <p:cNvSpPr>
            <a:spLocks noGrp="1"/>
          </p:cNvSpPr>
          <p:nvPr>
            <p:ph type="title" hasCustomPrompt="1"/>
          </p:nvPr>
        </p:nvSpPr>
        <p:spPr>
          <a:xfrm>
            <a:off x="463315" y="417938"/>
            <a:ext cx="4870685" cy="1004404"/>
          </a:xfrm>
        </p:spPr>
        <p:txBody>
          <a:bodyPr anchor="t" anchorCtr="0">
            <a:normAutofit/>
          </a:bodyPr>
          <a:lstStyle>
            <a:lvl1pPr>
              <a:defRPr sz="3600">
                <a:solidFill>
                  <a:schemeClr val="tx1"/>
                </a:solidFill>
              </a:defRPr>
            </a:lvl1pPr>
          </a:lstStyle>
          <a:p>
            <a:r>
              <a:rPr lang="en-GB"/>
              <a:t>Click to edit  Master title style</a:t>
            </a:r>
            <a:endParaRPr lang="en-US"/>
          </a:p>
        </p:txBody>
      </p:sp>
      <p:pic>
        <p:nvPicPr>
          <p:cNvPr id="12" name="Picture 11" descr="Purple hearts and text on a black background&#10;&#10;Description automatically generated">
            <a:extLst>
              <a:ext uri="{FF2B5EF4-FFF2-40B4-BE49-F238E27FC236}">
                <a16:creationId xmlns:a16="http://schemas.microsoft.com/office/drawing/2014/main" id="{1B065734-AE08-3EAC-2792-44181ACC623A}"/>
              </a:ext>
            </a:extLst>
          </p:cNvPr>
          <p:cNvPicPr>
            <a:picLocks noChangeAspect="1"/>
          </p:cNvPicPr>
          <p:nvPr userDrawn="1"/>
        </p:nvPicPr>
        <p:blipFill>
          <a:blip r:embed="rId2"/>
          <a:stretch>
            <a:fillRect/>
          </a:stretch>
        </p:blipFill>
        <p:spPr>
          <a:xfrm>
            <a:off x="9687575" y="179291"/>
            <a:ext cx="2504425" cy="1018846"/>
          </a:xfrm>
          <a:prstGeom prst="rect">
            <a:avLst/>
          </a:prstGeom>
        </p:spPr>
      </p:pic>
      <p:pic>
        <p:nvPicPr>
          <p:cNvPr id="13" name="Picture 12" descr="A person with a blind person on a leash&#10;&#10;Description automatically generated">
            <a:extLst>
              <a:ext uri="{FF2B5EF4-FFF2-40B4-BE49-F238E27FC236}">
                <a16:creationId xmlns:a16="http://schemas.microsoft.com/office/drawing/2014/main" id="{5DB501CC-254C-E55D-FD00-AFFFF056DA8B}"/>
              </a:ext>
            </a:extLst>
          </p:cNvPr>
          <p:cNvPicPr>
            <a:picLocks noChangeAspect="1"/>
          </p:cNvPicPr>
          <p:nvPr userDrawn="1"/>
        </p:nvPicPr>
        <p:blipFill>
          <a:blip r:embed="rId3"/>
          <a:stretch>
            <a:fillRect/>
          </a:stretch>
        </p:blipFill>
        <p:spPr>
          <a:xfrm flipH="1">
            <a:off x="5861592" y="1033192"/>
            <a:ext cx="3825983" cy="5309242"/>
          </a:xfrm>
          <a:prstGeom prst="rect">
            <a:avLst/>
          </a:prstGeom>
        </p:spPr>
      </p:pic>
      <p:pic>
        <p:nvPicPr>
          <p:cNvPr id="17" name="Picture 16" descr="A cartoon of a person with pink hair&#10;&#10;Description automatically generated">
            <a:extLst>
              <a:ext uri="{FF2B5EF4-FFF2-40B4-BE49-F238E27FC236}">
                <a16:creationId xmlns:a16="http://schemas.microsoft.com/office/drawing/2014/main" id="{DE4B8887-2DD2-EBC8-1AA0-61A1B21C9ECA}"/>
              </a:ext>
            </a:extLst>
          </p:cNvPr>
          <p:cNvPicPr>
            <a:picLocks noChangeAspect="1"/>
          </p:cNvPicPr>
          <p:nvPr userDrawn="1"/>
        </p:nvPicPr>
        <p:blipFill>
          <a:blip r:embed="rId4"/>
          <a:stretch>
            <a:fillRect/>
          </a:stretch>
        </p:blipFill>
        <p:spPr>
          <a:xfrm flipH="1">
            <a:off x="8677834" y="233078"/>
            <a:ext cx="3567953" cy="6415613"/>
          </a:xfrm>
          <a:prstGeom prst="rect">
            <a:avLst/>
          </a:prstGeom>
        </p:spPr>
      </p:pic>
    </p:spTree>
    <p:extLst>
      <p:ext uri="{BB962C8B-B14F-4D97-AF65-F5344CB8AC3E}">
        <p14:creationId xmlns:p14="http://schemas.microsoft.com/office/powerpoint/2010/main" val="3426965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ext + illustration">
    <p:bg>
      <p:bgPr>
        <a:solidFill>
          <a:schemeClr val="bg1"/>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A3A7908B-F7F9-6EEE-750C-E169FF88A26F}"/>
              </a:ext>
            </a:extLst>
          </p:cNvPr>
          <p:cNvSpPr>
            <a:spLocks noGrp="1"/>
          </p:cNvSpPr>
          <p:nvPr>
            <p:ph type="body" idx="1" hasCustomPrompt="1"/>
          </p:nvPr>
        </p:nvSpPr>
        <p:spPr>
          <a:xfrm>
            <a:off x="6441110" y="2660829"/>
            <a:ext cx="4870685" cy="3684410"/>
          </a:xfrm>
        </p:spPr>
        <p:txBody>
          <a:bodyPr/>
          <a:lstStyle>
            <a:lvl1pPr marL="0" indent="0">
              <a:buNone/>
              <a:defRPr sz="2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Body text panel. To swap illustrations: go to view&gt; slide master, then navigate to the illustration assets page. Select the illustration you wish to use &gt; copy and paste this icon back in the presentation.</a:t>
            </a:r>
          </a:p>
        </p:txBody>
      </p:sp>
      <p:sp>
        <p:nvSpPr>
          <p:cNvPr id="7" name="Title 1">
            <a:extLst>
              <a:ext uri="{FF2B5EF4-FFF2-40B4-BE49-F238E27FC236}">
                <a16:creationId xmlns:a16="http://schemas.microsoft.com/office/drawing/2014/main" id="{066BB26C-58A2-1029-8677-396DB5EBBA26}"/>
              </a:ext>
            </a:extLst>
          </p:cNvPr>
          <p:cNvSpPr>
            <a:spLocks noGrp="1"/>
          </p:cNvSpPr>
          <p:nvPr>
            <p:ph type="title" hasCustomPrompt="1"/>
          </p:nvPr>
        </p:nvSpPr>
        <p:spPr>
          <a:xfrm>
            <a:off x="6441110" y="1318483"/>
            <a:ext cx="4870685" cy="1004404"/>
          </a:xfrm>
        </p:spPr>
        <p:txBody>
          <a:bodyPr anchor="t" anchorCtr="0">
            <a:normAutofit/>
          </a:bodyPr>
          <a:lstStyle>
            <a:lvl1pPr>
              <a:defRPr sz="3600">
                <a:solidFill>
                  <a:schemeClr val="tx1"/>
                </a:solidFill>
              </a:defRPr>
            </a:lvl1pPr>
          </a:lstStyle>
          <a:p>
            <a:r>
              <a:rPr lang="en-GB"/>
              <a:t>Click to edit  Master title style</a:t>
            </a:r>
            <a:endParaRPr lang="en-US"/>
          </a:p>
        </p:txBody>
      </p:sp>
      <p:pic>
        <p:nvPicPr>
          <p:cNvPr id="11" name="Picture 10" descr="A person in a wheelchair&#10;&#10;Description automatically generated">
            <a:extLst>
              <a:ext uri="{FF2B5EF4-FFF2-40B4-BE49-F238E27FC236}">
                <a16:creationId xmlns:a16="http://schemas.microsoft.com/office/drawing/2014/main" id="{4B9BB4EA-38B0-0CD2-339C-499D05DF4B21}"/>
              </a:ext>
            </a:extLst>
          </p:cNvPr>
          <p:cNvPicPr>
            <a:picLocks noChangeAspect="1"/>
          </p:cNvPicPr>
          <p:nvPr userDrawn="1"/>
        </p:nvPicPr>
        <p:blipFill>
          <a:blip r:embed="rId2"/>
          <a:stretch>
            <a:fillRect/>
          </a:stretch>
        </p:blipFill>
        <p:spPr>
          <a:xfrm flipH="1">
            <a:off x="612637" y="-1666696"/>
            <a:ext cx="4586892" cy="8247790"/>
          </a:xfrm>
          <a:prstGeom prst="rect">
            <a:avLst/>
          </a:prstGeom>
        </p:spPr>
      </p:pic>
      <p:pic>
        <p:nvPicPr>
          <p:cNvPr id="12" name="Picture 11" descr="Purple hearts and text on a black background&#10;&#10;Description automatically generated">
            <a:extLst>
              <a:ext uri="{FF2B5EF4-FFF2-40B4-BE49-F238E27FC236}">
                <a16:creationId xmlns:a16="http://schemas.microsoft.com/office/drawing/2014/main" id="{F0381313-6372-A5BF-8FCE-0DB17522BBD1}"/>
              </a:ext>
            </a:extLst>
          </p:cNvPr>
          <p:cNvPicPr>
            <a:picLocks noChangeAspect="1"/>
          </p:cNvPicPr>
          <p:nvPr userDrawn="1"/>
        </p:nvPicPr>
        <p:blipFill>
          <a:blip r:embed="rId3"/>
          <a:stretch>
            <a:fillRect/>
          </a:stretch>
        </p:blipFill>
        <p:spPr>
          <a:xfrm>
            <a:off x="9687575" y="179291"/>
            <a:ext cx="2504425" cy="1018846"/>
          </a:xfrm>
          <a:prstGeom prst="rect">
            <a:avLst/>
          </a:prstGeom>
        </p:spPr>
      </p:pic>
    </p:spTree>
    <p:extLst>
      <p:ext uri="{BB962C8B-B14F-4D97-AF65-F5344CB8AC3E}">
        <p14:creationId xmlns:p14="http://schemas.microsoft.com/office/powerpoint/2010/main" val="2517657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ext Two Columns">
    <p:bg>
      <p:bgPr>
        <a:solidFill>
          <a:schemeClr val="bg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2965DF6-FB94-5F40-8253-5A3B014C4785}"/>
              </a:ext>
            </a:extLst>
          </p:cNvPr>
          <p:cNvSpPr>
            <a:spLocks noGrp="1"/>
          </p:cNvSpPr>
          <p:nvPr>
            <p:ph sz="quarter" idx="4"/>
          </p:nvPr>
        </p:nvSpPr>
        <p:spPr>
          <a:xfrm>
            <a:off x="6274521" y="2844535"/>
            <a:ext cx="5454164" cy="3500703"/>
          </a:xfrm>
        </p:spPr>
        <p:txBody>
          <a:bodyPr/>
          <a:lstStyle>
            <a:lvl1pPr>
              <a:lnSpc>
                <a:spcPct val="100000"/>
              </a:lnSpc>
              <a:defRPr b="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 Placeholder 2">
            <a:extLst>
              <a:ext uri="{FF2B5EF4-FFF2-40B4-BE49-F238E27FC236}">
                <a16:creationId xmlns:a16="http://schemas.microsoft.com/office/drawing/2014/main" id="{B7D1E585-05F2-FB4F-8EE9-507000160807}"/>
              </a:ext>
            </a:extLst>
          </p:cNvPr>
          <p:cNvSpPr>
            <a:spLocks noGrp="1"/>
          </p:cNvSpPr>
          <p:nvPr>
            <p:ph type="body" idx="1"/>
          </p:nvPr>
        </p:nvSpPr>
        <p:spPr>
          <a:xfrm>
            <a:off x="463315" y="1980094"/>
            <a:ext cx="5427435" cy="6679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AAB3771-3B1F-2B4F-93EB-3E7607FD4A0D}"/>
              </a:ext>
            </a:extLst>
          </p:cNvPr>
          <p:cNvSpPr>
            <a:spLocks noGrp="1"/>
          </p:cNvSpPr>
          <p:nvPr>
            <p:ph sz="half" idx="2"/>
          </p:nvPr>
        </p:nvSpPr>
        <p:spPr>
          <a:xfrm>
            <a:off x="463315" y="2846519"/>
            <a:ext cx="5427435" cy="3500703"/>
          </a:xfrm>
        </p:spPr>
        <p:txBody>
          <a:bodyPr/>
          <a:lstStyle>
            <a:lvl1pPr>
              <a:lnSpc>
                <a:spcPct val="100000"/>
              </a:lnSpc>
              <a:defRPr b="0" i="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B0FAE54-67D4-D747-A44B-578D9F718D53}"/>
              </a:ext>
            </a:extLst>
          </p:cNvPr>
          <p:cNvSpPr>
            <a:spLocks noGrp="1"/>
          </p:cNvSpPr>
          <p:nvPr>
            <p:ph type="body" sz="quarter" idx="3"/>
          </p:nvPr>
        </p:nvSpPr>
        <p:spPr>
          <a:xfrm>
            <a:off x="6274521" y="1980094"/>
            <a:ext cx="5454164" cy="6679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Title 1">
            <a:extLst>
              <a:ext uri="{FF2B5EF4-FFF2-40B4-BE49-F238E27FC236}">
                <a16:creationId xmlns:a16="http://schemas.microsoft.com/office/drawing/2014/main" id="{744FBE61-9DA2-D120-46BD-A9F729D8F537}"/>
              </a:ext>
            </a:extLst>
          </p:cNvPr>
          <p:cNvSpPr>
            <a:spLocks noGrp="1"/>
          </p:cNvSpPr>
          <p:nvPr>
            <p:ph type="title" hasCustomPrompt="1"/>
          </p:nvPr>
        </p:nvSpPr>
        <p:spPr>
          <a:xfrm>
            <a:off x="463315" y="417938"/>
            <a:ext cx="7890976" cy="939807"/>
          </a:xfrm>
        </p:spPr>
        <p:txBody>
          <a:bodyPr anchor="t" anchorCtr="0">
            <a:normAutofit/>
          </a:bodyPr>
          <a:lstStyle>
            <a:lvl1pPr>
              <a:defRPr sz="3600">
                <a:solidFill>
                  <a:schemeClr val="tx1"/>
                </a:solidFill>
              </a:defRPr>
            </a:lvl1pPr>
          </a:lstStyle>
          <a:p>
            <a:r>
              <a:rPr lang="en-GB"/>
              <a:t>Click to edit  Master title style</a:t>
            </a:r>
            <a:endParaRPr lang="en-US"/>
          </a:p>
        </p:txBody>
      </p:sp>
      <p:pic>
        <p:nvPicPr>
          <p:cNvPr id="8" name="Picture 7" descr="Purple hearts and text on a black background&#10;&#10;Description automatically generated">
            <a:extLst>
              <a:ext uri="{FF2B5EF4-FFF2-40B4-BE49-F238E27FC236}">
                <a16:creationId xmlns:a16="http://schemas.microsoft.com/office/drawing/2014/main" id="{551D7A4A-8BAD-103D-6C8D-6D0B5F909D82}"/>
              </a:ext>
            </a:extLst>
          </p:cNvPr>
          <p:cNvPicPr>
            <a:picLocks noChangeAspect="1"/>
          </p:cNvPicPr>
          <p:nvPr userDrawn="1"/>
        </p:nvPicPr>
        <p:blipFill>
          <a:blip r:embed="rId2"/>
          <a:stretch>
            <a:fillRect/>
          </a:stretch>
        </p:blipFill>
        <p:spPr>
          <a:xfrm>
            <a:off x="9687575" y="179291"/>
            <a:ext cx="2504425" cy="1018846"/>
          </a:xfrm>
          <a:prstGeom prst="rect">
            <a:avLst/>
          </a:prstGeom>
        </p:spPr>
      </p:pic>
    </p:spTree>
    <p:extLst>
      <p:ext uri="{BB962C8B-B14F-4D97-AF65-F5344CB8AC3E}">
        <p14:creationId xmlns:p14="http://schemas.microsoft.com/office/powerpoint/2010/main" val="137630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Text Two Column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AB3771-3B1F-2B4F-93EB-3E7607FD4A0D}"/>
              </a:ext>
            </a:extLst>
          </p:cNvPr>
          <p:cNvSpPr>
            <a:spLocks noGrp="1"/>
          </p:cNvSpPr>
          <p:nvPr>
            <p:ph sz="half" idx="2" hasCustomPrompt="1"/>
          </p:nvPr>
        </p:nvSpPr>
        <p:spPr>
          <a:xfrm>
            <a:off x="463315" y="1786383"/>
            <a:ext cx="4062952" cy="2377055"/>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mtClean="0">
                <a:effectLst/>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r>
              <a:rPr lang="en-US"/>
              <a:t>Full width content? Have a lot of text? Rather than one column break it across two columns.</a:t>
            </a:r>
          </a:p>
        </p:txBody>
      </p:sp>
      <p:sp>
        <p:nvSpPr>
          <p:cNvPr id="9" name="Content Placeholder 3">
            <a:extLst>
              <a:ext uri="{FF2B5EF4-FFF2-40B4-BE49-F238E27FC236}">
                <a16:creationId xmlns:a16="http://schemas.microsoft.com/office/drawing/2014/main" id="{08702671-8089-8E49-BB2B-F70317A35438}"/>
              </a:ext>
            </a:extLst>
          </p:cNvPr>
          <p:cNvSpPr>
            <a:spLocks noGrp="1"/>
          </p:cNvSpPr>
          <p:nvPr>
            <p:ph sz="half" idx="13"/>
          </p:nvPr>
        </p:nvSpPr>
        <p:spPr>
          <a:xfrm>
            <a:off x="6214870" y="1786382"/>
            <a:ext cx="5569143" cy="4558855"/>
          </a:xfrm>
        </p:spPr>
        <p:txBody>
          <a:bodyPr>
            <a:normAutofit/>
          </a:bodyPr>
          <a:lstStyle>
            <a:lvl1pPr marL="0" indent="0" algn="l">
              <a:lnSpc>
                <a:spcPct val="100000"/>
              </a:lnSpc>
              <a:buNone/>
              <a:defRPr lang="en-AU" b="0" smtClean="0">
                <a:solidFill>
                  <a:schemeClr val="tx1"/>
                </a:solidFill>
                <a:effectLst/>
              </a:defRPr>
            </a:lvl1pPr>
            <a:lvl2pPr algn="l">
              <a:lnSpc>
                <a:spcPct val="100000"/>
              </a:lnSpc>
              <a:defRPr>
                <a:solidFill>
                  <a:schemeClr val="tx1"/>
                </a:solidFill>
              </a:defRPr>
            </a:lvl2pPr>
            <a:lvl3pPr algn="l">
              <a:lnSpc>
                <a:spcPct val="100000"/>
              </a:lnSpc>
              <a:defRPr>
                <a:solidFill>
                  <a:schemeClr val="tx1"/>
                </a:solidFill>
              </a:defRPr>
            </a:lvl3pPr>
            <a:lvl4pPr algn="l">
              <a:lnSpc>
                <a:spcPct val="100000"/>
              </a:lnSpc>
              <a:defRPr>
                <a:solidFill>
                  <a:schemeClr val="tx1"/>
                </a:solidFill>
              </a:defRPr>
            </a:lvl4pPr>
            <a:lvl5pPr algn="l">
              <a:lnSpc>
                <a:spcPct val="100000"/>
              </a:lnSpc>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1">
            <a:extLst>
              <a:ext uri="{FF2B5EF4-FFF2-40B4-BE49-F238E27FC236}">
                <a16:creationId xmlns:a16="http://schemas.microsoft.com/office/drawing/2014/main" id="{FA518B5D-7D33-F196-43B8-8A9977582799}"/>
              </a:ext>
            </a:extLst>
          </p:cNvPr>
          <p:cNvSpPr>
            <a:spLocks noGrp="1"/>
          </p:cNvSpPr>
          <p:nvPr>
            <p:ph type="title" hasCustomPrompt="1"/>
          </p:nvPr>
        </p:nvSpPr>
        <p:spPr>
          <a:xfrm>
            <a:off x="463315" y="417938"/>
            <a:ext cx="7890976" cy="939807"/>
          </a:xfrm>
        </p:spPr>
        <p:txBody>
          <a:bodyPr anchor="t" anchorCtr="0">
            <a:normAutofit/>
          </a:bodyPr>
          <a:lstStyle>
            <a:lvl1pPr>
              <a:defRPr sz="3600">
                <a:solidFill>
                  <a:schemeClr val="tx1"/>
                </a:solidFill>
              </a:defRPr>
            </a:lvl1pPr>
          </a:lstStyle>
          <a:p>
            <a:r>
              <a:rPr lang="en-GB"/>
              <a:t>Click to edit  Master title style</a:t>
            </a:r>
            <a:endParaRPr lang="en-US"/>
          </a:p>
        </p:txBody>
      </p:sp>
      <p:pic>
        <p:nvPicPr>
          <p:cNvPr id="5" name="Picture 4" descr="Purple hearts and text on a black background&#10;&#10;Description automatically generated">
            <a:extLst>
              <a:ext uri="{FF2B5EF4-FFF2-40B4-BE49-F238E27FC236}">
                <a16:creationId xmlns:a16="http://schemas.microsoft.com/office/drawing/2014/main" id="{4C056854-6EEC-0E6F-DD42-66C878BB8D16}"/>
              </a:ext>
            </a:extLst>
          </p:cNvPr>
          <p:cNvPicPr>
            <a:picLocks noChangeAspect="1"/>
          </p:cNvPicPr>
          <p:nvPr userDrawn="1"/>
        </p:nvPicPr>
        <p:blipFill>
          <a:blip r:embed="rId2"/>
          <a:stretch>
            <a:fillRect/>
          </a:stretch>
        </p:blipFill>
        <p:spPr>
          <a:xfrm>
            <a:off x="9687575" y="179291"/>
            <a:ext cx="2504425" cy="1018846"/>
          </a:xfrm>
          <a:prstGeom prst="rect">
            <a:avLst/>
          </a:prstGeom>
        </p:spPr>
      </p:pic>
    </p:spTree>
    <p:extLst>
      <p:ext uri="{BB962C8B-B14F-4D97-AF65-F5344CB8AC3E}">
        <p14:creationId xmlns:p14="http://schemas.microsoft.com/office/powerpoint/2010/main" val="1496544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Text Two Columns">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08702671-8089-8E49-BB2B-F70317A35438}"/>
              </a:ext>
            </a:extLst>
          </p:cNvPr>
          <p:cNvSpPr>
            <a:spLocks noGrp="1"/>
          </p:cNvSpPr>
          <p:nvPr>
            <p:ph sz="half" idx="13"/>
          </p:nvPr>
        </p:nvSpPr>
        <p:spPr>
          <a:xfrm>
            <a:off x="6214870" y="1786383"/>
            <a:ext cx="5157787" cy="4250350"/>
          </a:xfrm>
        </p:spPr>
        <p:txBody>
          <a:bodyPr>
            <a:noAutofit/>
          </a:bodyPr>
          <a:lstStyle>
            <a:lvl1pPr marL="0" indent="0" algn="l">
              <a:lnSpc>
                <a:spcPct val="100000"/>
              </a:lnSpc>
              <a:buNone/>
              <a:defRPr lang="en-AU" b="0" smtClean="0">
                <a:solidFill>
                  <a:schemeClr val="tx1"/>
                </a:solidFill>
                <a:effectLst/>
              </a:defRPr>
            </a:lvl1pPr>
            <a:lvl2pPr algn="l">
              <a:lnSpc>
                <a:spcPct val="100000"/>
              </a:lnSpc>
              <a:defRPr b="0">
                <a:solidFill>
                  <a:schemeClr val="tx1"/>
                </a:solidFill>
              </a:defRPr>
            </a:lvl2pPr>
            <a:lvl3pPr algn="l">
              <a:lnSpc>
                <a:spcPct val="100000"/>
              </a:lnSpc>
              <a:defRPr b="0">
                <a:solidFill>
                  <a:schemeClr val="tx1"/>
                </a:solidFill>
              </a:defRPr>
            </a:lvl3pPr>
            <a:lvl4pPr algn="l">
              <a:lnSpc>
                <a:spcPct val="100000"/>
              </a:lnSpc>
              <a:defRPr b="0">
                <a:solidFill>
                  <a:schemeClr val="tx1"/>
                </a:solidFill>
              </a:defRPr>
            </a:lvl4pPr>
            <a:lvl5pPr algn="l">
              <a:lnSpc>
                <a:spcPct val="100000"/>
              </a:lnSpc>
              <a:defRPr b="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AAB3771-3B1F-2B4F-93EB-3E7607FD4A0D}"/>
              </a:ext>
            </a:extLst>
          </p:cNvPr>
          <p:cNvSpPr>
            <a:spLocks noGrp="1"/>
          </p:cNvSpPr>
          <p:nvPr>
            <p:ph sz="half" idx="2" hasCustomPrompt="1"/>
          </p:nvPr>
        </p:nvSpPr>
        <p:spPr>
          <a:xfrm>
            <a:off x="681930" y="4289540"/>
            <a:ext cx="3930411" cy="1747194"/>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mtClean="0">
                <a:effectLst/>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r>
              <a:rPr lang="en-US"/>
              <a:t>Pull out quotation or paragraph can go here</a:t>
            </a:r>
          </a:p>
        </p:txBody>
      </p:sp>
      <p:sp>
        <p:nvSpPr>
          <p:cNvPr id="3" name="Title 1">
            <a:extLst>
              <a:ext uri="{FF2B5EF4-FFF2-40B4-BE49-F238E27FC236}">
                <a16:creationId xmlns:a16="http://schemas.microsoft.com/office/drawing/2014/main" id="{304B2048-9325-C9AF-FF47-44169A029522}"/>
              </a:ext>
            </a:extLst>
          </p:cNvPr>
          <p:cNvSpPr>
            <a:spLocks noGrp="1"/>
          </p:cNvSpPr>
          <p:nvPr>
            <p:ph type="title" hasCustomPrompt="1"/>
          </p:nvPr>
        </p:nvSpPr>
        <p:spPr>
          <a:xfrm>
            <a:off x="463315" y="417938"/>
            <a:ext cx="7890976" cy="939807"/>
          </a:xfrm>
        </p:spPr>
        <p:txBody>
          <a:bodyPr anchor="t" anchorCtr="0">
            <a:normAutofit/>
          </a:bodyPr>
          <a:lstStyle>
            <a:lvl1pPr>
              <a:defRPr sz="3600">
                <a:solidFill>
                  <a:schemeClr val="tx1"/>
                </a:solidFill>
              </a:defRPr>
            </a:lvl1pPr>
          </a:lstStyle>
          <a:p>
            <a:r>
              <a:rPr lang="en-GB"/>
              <a:t>Click to edit  Master title style</a:t>
            </a:r>
            <a:endParaRPr lang="en-US"/>
          </a:p>
        </p:txBody>
      </p:sp>
      <p:grpSp>
        <p:nvGrpSpPr>
          <p:cNvPr id="18" name="Group 17">
            <a:extLst>
              <a:ext uri="{FF2B5EF4-FFF2-40B4-BE49-F238E27FC236}">
                <a16:creationId xmlns:a16="http://schemas.microsoft.com/office/drawing/2014/main" id="{D33CB137-310A-FB8A-A597-4300674CDD5A}"/>
              </a:ext>
            </a:extLst>
          </p:cNvPr>
          <p:cNvGrpSpPr/>
          <p:nvPr userDrawn="1"/>
        </p:nvGrpSpPr>
        <p:grpSpPr>
          <a:xfrm rot="1485851">
            <a:off x="-305248" y="1775667"/>
            <a:ext cx="4989820" cy="3154523"/>
            <a:chOff x="3415580" y="4819799"/>
            <a:chExt cx="2186985" cy="1270319"/>
          </a:xfrm>
        </p:grpSpPr>
        <p:sp>
          <p:nvSpPr>
            <p:cNvPr id="5" name="Freeform 4">
              <a:extLst>
                <a:ext uri="{FF2B5EF4-FFF2-40B4-BE49-F238E27FC236}">
                  <a16:creationId xmlns:a16="http://schemas.microsoft.com/office/drawing/2014/main" id="{50C8E3EC-3587-1306-984A-BE0F147D3EA8}"/>
                </a:ext>
              </a:extLst>
            </p:cNvPr>
            <p:cNvSpPr/>
            <p:nvPr userDrawn="1"/>
          </p:nvSpPr>
          <p:spPr>
            <a:xfrm>
              <a:off x="4400479" y="5397327"/>
              <a:ext cx="750631" cy="506420"/>
            </a:xfrm>
            <a:custGeom>
              <a:avLst/>
              <a:gdLst>
                <a:gd name="connsiteX0" fmla="*/ 383369 w 750631"/>
                <a:gd name="connsiteY0" fmla="*/ 193217 h 506420"/>
                <a:gd name="connsiteX1" fmla="*/ 356899 w 750631"/>
                <a:gd name="connsiteY1" fmla="*/ 2897 h 506420"/>
                <a:gd name="connsiteX2" fmla="*/ 100558 w 750631"/>
                <a:gd name="connsiteY2" fmla="*/ 210658 h 506420"/>
                <a:gd name="connsiteX3" fmla="*/ 2423 w 750631"/>
                <a:gd name="connsiteY3" fmla="*/ 469975 h 506420"/>
                <a:gd name="connsiteX4" fmla="*/ 6065 w 750631"/>
                <a:gd name="connsiteY4" fmla="*/ 480901 h 506420"/>
                <a:gd name="connsiteX5" fmla="*/ 11811 w 750631"/>
                <a:gd name="connsiteY5" fmla="*/ 488186 h 506420"/>
                <a:gd name="connsiteX6" fmla="*/ 18890 w 750631"/>
                <a:gd name="connsiteY6" fmla="*/ 493829 h 506420"/>
                <a:gd name="connsiteX7" fmla="*/ 22738 w 750631"/>
                <a:gd name="connsiteY7" fmla="*/ 495778 h 506420"/>
                <a:gd name="connsiteX8" fmla="*/ 414149 w 750631"/>
                <a:gd name="connsiteY8" fmla="*/ 418265 h 506420"/>
                <a:gd name="connsiteX9" fmla="*/ 744052 w 750631"/>
                <a:gd name="connsiteY9" fmla="*/ 145765 h 506420"/>
                <a:gd name="connsiteX10" fmla="*/ 383369 w 750631"/>
                <a:gd name="connsiteY10" fmla="*/ 193217 h 50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0631" h="506420">
                  <a:moveTo>
                    <a:pt x="383369" y="193217"/>
                  </a:moveTo>
                  <a:cubicBezTo>
                    <a:pt x="405171" y="98980"/>
                    <a:pt x="390551" y="16953"/>
                    <a:pt x="356899" y="2897"/>
                  </a:cubicBezTo>
                  <a:cubicBezTo>
                    <a:pt x="306985" y="-17981"/>
                    <a:pt x="191973" y="76306"/>
                    <a:pt x="100558" y="210658"/>
                  </a:cubicBezTo>
                  <a:cubicBezTo>
                    <a:pt x="27406" y="318181"/>
                    <a:pt x="-10248" y="421548"/>
                    <a:pt x="2423" y="469975"/>
                  </a:cubicBezTo>
                  <a:cubicBezTo>
                    <a:pt x="2936" y="473873"/>
                    <a:pt x="4116" y="477516"/>
                    <a:pt x="6065" y="480901"/>
                  </a:cubicBezTo>
                  <a:cubicBezTo>
                    <a:pt x="7553" y="483569"/>
                    <a:pt x="9502" y="485980"/>
                    <a:pt x="11811" y="488186"/>
                  </a:cubicBezTo>
                  <a:cubicBezTo>
                    <a:pt x="13863" y="490391"/>
                    <a:pt x="16223" y="492289"/>
                    <a:pt x="18890" y="493829"/>
                  </a:cubicBezTo>
                  <a:cubicBezTo>
                    <a:pt x="20070" y="494547"/>
                    <a:pt x="21404" y="495162"/>
                    <a:pt x="22738" y="495778"/>
                  </a:cubicBezTo>
                  <a:cubicBezTo>
                    <a:pt x="77935" y="524044"/>
                    <a:pt x="236552" y="495265"/>
                    <a:pt x="414149" y="418265"/>
                  </a:cubicBezTo>
                  <a:cubicBezTo>
                    <a:pt x="630887" y="324337"/>
                    <a:pt x="784886" y="198962"/>
                    <a:pt x="744052" y="145765"/>
                  </a:cubicBezTo>
                  <a:cubicBezTo>
                    <a:pt x="710144" y="101545"/>
                    <a:pt x="554657" y="125502"/>
                    <a:pt x="383369" y="193217"/>
                  </a:cubicBezTo>
                  <a:close/>
                </a:path>
              </a:pathLst>
            </a:custGeom>
            <a:solidFill>
              <a:srgbClr val="6D3091"/>
            </a:solidFill>
            <a:ln w="5124"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3471D3E-CC78-A9F5-6495-A8E77BFC9C3E}"/>
                </a:ext>
              </a:extLst>
            </p:cNvPr>
            <p:cNvSpPr/>
            <p:nvPr userDrawn="1"/>
          </p:nvSpPr>
          <p:spPr>
            <a:xfrm>
              <a:off x="4849497" y="4819799"/>
              <a:ext cx="249128" cy="644904"/>
            </a:xfrm>
            <a:custGeom>
              <a:avLst/>
              <a:gdLst>
                <a:gd name="connsiteX0" fmla="*/ 36744 w 249128"/>
                <a:gd name="connsiteY0" fmla="*/ 643934 h 644904"/>
                <a:gd name="connsiteX1" fmla="*/ 210750 w 249128"/>
                <a:gd name="connsiteY1" fmla="*/ 355070 h 644904"/>
                <a:gd name="connsiteX2" fmla="*/ 210135 w 249128"/>
                <a:gd name="connsiteY2" fmla="*/ 491 h 644904"/>
                <a:gd name="connsiteX3" fmla="*/ 32076 w 249128"/>
                <a:gd name="connsiteY3" fmla="*/ 312389 h 644904"/>
                <a:gd name="connsiteX4" fmla="*/ 36744 w 249128"/>
                <a:gd name="connsiteY4" fmla="*/ 643985 h 64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28" h="644904">
                  <a:moveTo>
                    <a:pt x="36744" y="643934"/>
                  </a:moveTo>
                  <a:cubicBezTo>
                    <a:pt x="84196" y="657323"/>
                    <a:pt x="161606" y="530769"/>
                    <a:pt x="210750" y="355070"/>
                  </a:cubicBezTo>
                  <a:cubicBezTo>
                    <a:pt x="261895" y="172394"/>
                    <a:pt x="262152" y="10546"/>
                    <a:pt x="210135" y="491"/>
                  </a:cubicBezTo>
                  <a:cubicBezTo>
                    <a:pt x="158733" y="-9461"/>
                    <a:pt x="78553" y="133099"/>
                    <a:pt x="32076" y="312389"/>
                  </a:cubicBezTo>
                  <a:cubicBezTo>
                    <a:pt x="-12657" y="484958"/>
                    <a:pt x="-10143" y="630750"/>
                    <a:pt x="36744" y="643985"/>
                  </a:cubicBezTo>
                  <a:close/>
                </a:path>
              </a:pathLst>
            </a:custGeom>
            <a:solidFill>
              <a:srgbClr val="CEA8EA"/>
            </a:solidFill>
            <a:ln w="512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4FD68E1-172E-C654-D4E5-2DDB9691EA75}"/>
                </a:ext>
              </a:extLst>
            </p:cNvPr>
            <p:cNvSpPr/>
            <p:nvPr userDrawn="1"/>
          </p:nvSpPr>
          <p:spPr>
            <a:xfrm>
              <a:off x="5042243" y="5205174"/>
              <a:ext cx="259660" cy="282970"/>
            </a:xfrm>
            <a:custGeom>
              <a:avLst/>
              <a:gdLst>
                <a:gd name="connsiteX0" fmla="*/ 166156 w 259660"/>
                <a:gd name="connsiteY0" fmla="*/ 207157 h 282970"/>
                <a:gd name="connsiteX1" fmla="*/ 255621 w 259660"/>
                <a:gd name="connsiteY1" fmla="*/ 145342 h 282970"/>
                <a:gd name="connsiteX2" fmla="*/ 169798 w 259660"/>
                <a:gd name="connsiteY2" fmla="*/ 135749 h 282970"/>
                <a:gd name="connsiteX3" fmla="*/ 215762 w 259660"/>
                <a:gd name="connsiteY3" fmla="*/ 62955 h 282970"/>
                <a:gd name="connsiteX4" fmla="*/ 141122 w 259660"/>
                <a:gd name="connsiteY4" fmla="*/ 77165 h 282970"/>
                <a:gd name="connsiteX5" fmla="*/ 156717 w 259660"/>
                <a:gd name="connsiteY5" fmla="*/ 1807 h 282970"/>
                <a:gd name="connsiteX6" fmla="*/ 48373 w 259660"/>
                <a:gd name="connsiteY6" fmla="*/ 89272 h 282970"/>
                <a:gd name="connsiteX7" fmla="*/ 122346 w 259660"/>
                <a:gd name="connsiteY7" fmla="*/ 269998 h 282970"/>
                <a:gd name="connsiteX8" fmla="*/ 259571 w 259660"/>
                <a:gd name="connsiteY8" fmla="*/ 261534 h 282970"/>
                <a:gd name="connsiteX9" fmla="*/ 166104 w 259660"/>
                <a:gd name="connsiteY9" fmla="*/ 207157 h 28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660" h="282970">
                  <a:moveTo>
                    <a:pt x="166156" y="207157"/>
                  </a:moveTo>
                  <a:cubicBezTo>
                    <a:pt x="222431" y="188022"/>
                    <a:pt x="261623" y="162014"/>
                    <a:pt x="255621" y="145342"/>
                  </a:cubicBezTo>
                  <a:cubicBezTo>
                    <a:pt x="250594" y="131388"/>
                    <a:pt x="215351" y="128464"/>
                    <a:pt x="169798" y="135749"/>
                  </a:cubicBezTo>
                  <a:cubicBezTo>
                    <a:pt x="205553" y="104354"/>
                    <a:pt x="225406" y="74806"/>
                    <a:pt x="215762" y="62955"/>
                  </a:cubicBezTo>
                  <a:cubicBezTo>
                    <a:pt x="207195" y="52337"/>
                    <a:pt x="177493" y="59006"/>
                    <a:pt x="141122" y="77165"/>
                  </a:cubicBezTo>
                  <a:cubicBezTo>
                    <a:pt x="161436" y="39717"/>
                    <a:pt x="168721" y="9399"/>
                    <a:pt x="156717" y="1807"/>
                  </a:cubicBezTo>
                  <a:cubicBezTo>
                    <a:pt x="139583" y="-9068"/>
                    <a:pt x="89310" y="30278"/>
                    <a:pt x="48373" y="89272"/>
                  </a:cubicBezTo>
                  <a:cubicBezTo>
                    <a:pt x="-47094" y="226907"/>
                    <a:pt x="9899" y="232396"/>
                    <a:pt x="122346" y="269998"/>
                  </a:cubicBezTo>
                  <a:cubicBezTo>
                    <a:pt x="192113" y="293339"/>
                    <a:pt x="256852" y="281899"/>
                    <a:pt x="259571" y="261534"/>
                  </a:cubicBezTo>
                  <a:cubicBezTo>
                    <a:pt x="261828" y="244503"/>
                    <a:pt x="221353" y="222034"/>
                    <a:pt x="166104" y="207157"/>
                  </a:cubicBezTo>
                  <a:close/>
                </a:path>
              </a:pathLst>
            </a:custGeom>
            <a:solidFill>
              <a:srgbClr val="330B41"/>
            </a:solidFill>
            <a:ln w="512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8605978-0D13-059B-9026-175178BFBE79}"/>
                </a:ext>
              </a:extLst>
            </p:cNvPr>
            <p:cNvSpPr/>
            <p:nvPr userDrawn="1"/>
          </p:nvSpPr>
          <p:spPr>
            <a:xfrm>
              <a:off x="4122737" y="5730301"/>
              <a:ext cx="189364" cy="359817"/>
            </a:xfrm>
            <a:custGeom>
              <a:avLst/>
              <a:gdLst>
                <a:gd name="connsiteX0" fmla="*/ 144274 w 189364"/>
                <a:gd name="connsiteY0" fmla="*/ 1366 h 359817"/>
                <a:gd name="connsiteX1" fmla="*/ 8537 w 189364"/>
                <a:gd name="connsiteY1" fmla="*/ 160290 h 359817"/>
                <a:gd name="connsiteX2" fmla="*/ 58041 w 189364"/>
                <a:gd name="connsiteY2" fmla="*/ 357945 h 359817"/>
                <a:gd name="connsiteX3" fmla="*/ 173207 w 189364"/>
                <a:gd name="connsiteY3" fmla="*/ 208050 h 359817"/>
                <a:gd name="connsiteX4" fmla="*/ 144274 w 189364"/>
                <a:gd name="connsiteY4" fmla="*/ 1366 h 35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64" h="359817">
                  <a:moveTo>
                    <a:pt x="144274" y="1366"/>
                  </a:moveTo>
                  <a:cubicBezTo>
                    <a:pt x="91949" y="-10946"/>
                    <a:pt x="31211" y="61386"/>
                    <a:pt x="8537" y="160290"/>
                  </a:cubicBezTo>
                  <a:cubicBezTo>
                    <a:pt x="-13521" y="256681"/>
                    <a:pt x="8640" y="344095"/>
                    <a:pt x="58041" y="357945"/>
                  </a:cubicBezTo>
                  <a:cubicBezTo>
                    <a:pt x="108057" y="371950"/>
                    <a:pt x="148224" y="305928"/>
                    <a:pt x="173207" y="208050"/>
                  </a:cubicBezTo>
                  <a:cubicBezTo>
                    <a:pt x="198856" y="107504"/>
                    <a:pt x="197266" y="13832"/>
                    <a:pt x="144274" y="1366"/>
                  </a:cubicBezTo>
                  <a:close/>
                </a:path>
              </a:pathLst>
            </a:custGeom>
            <a:solidFill>
              <a:srgbClr val="330B41"/>
            </a:solidFill>
            <a:ln w="512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87D12E1-835C-6B4D-148D-1274CDD55331}"/>
                </a:ext>
              </a:extLst>
            </p:cNvPr>
            <p:cNvSpPr/>
            <p:nvPr userDrawn="1"/>
          </p:nvSpPr>
          <p:spPr>
            <a:xfrm>
              <a:off x="4145444" y="5208028"/>
              <a:ext cx="375670" cy="439848"/>
            </a:xfrm>
            <a:custGeom>
              <a:avLst/>
              <a:gdLst>
                <a:gd name="connsiteX0" fmla="*/ 349489 w 375670"/>
                <a:gd name="connsiteY0" fmla="*/ 242213 h 439848"/>
                <a:gd name="connsiteX1" fmla="*/ 349027 w 375670"/>
                <a:gd name="connsiteY1" fmla="*/ 338 h 439848"/>
                <a:gd name="connsiteX2" fmla="*/ 232014 w 375670"/>
                <a:gd name="connsiteY2" fmla="*/ 196608 h 439848"/>
                <a:gd name="connsiteX3" fmla="*/ 167326 w 375670"/>
                <a:gd name="connsiteY3" fmla="*/ 122173 h 439848"/>
                <a:gd name="connsiteX4" fmla="*/ 165787 w 375670"/>
                <a:gd name="connsiteY4" fmla="*/ 121712 h 439848"/>
                <a:gd name="connsiteX5" fmla="*/ 159580 w 375670"/>
                <a:gd name="connsiteY5" fmla="*/ 121199 h 439848"/>
                <a:gd name="connsiteX6" fmla="*/ 149371 w 375670"/>
                <a:gd name="connsiteY6" fmla="*/ 123610 h 439848"/>
                <a:gd name="connsiteX7" fmla="*/ 146139 w 375670"/>
                <a:gd name="connsiteY7" fmla="*/ 125508 h 439848"/>
                <a:gd name="connsiteX8" fmla="*/ 70679 w 375670"/>
                <a:gd name="connsiteY8" fmla="*/ 265246 h 439848"/>
                <a:gd name="connsiteX9" fmla="*/ 12660 w 375670"/>
                <a:gd name="connsiteY9" fmla="*/ 225182 h 439848"/>
                <a:gd name="connsiteX10" fmla="*/ 21124 w 375670"/>
                <a:gd name="connsiteY10" fmla="*/ 353070 h 439848"/>
                <a:gd name="connsiteX11" fmla="*/ 84735 w 375670"/>
                <a:gd name="connsiteY11" fmla="*/ 437918 h 439848"/>
                <a:gd name="connsiteX12" fmla="*/ 85248 w 375670"/>
                <a:gd name="connsiteY12" fmla="*/ 438124 h 439848"/>
                <a:gd name="connsiteX13" fmla="*/ 86479 w 375670"/>
                <a:gd name="connsiteY13" fmla="*/ 438585 h 439848"/>
                <a:gd name="connsiteX14" fmla="*/ 87659 w 375670"/>
                <a:gd name="connsiteY14" fmla="*/ 438996 h 439848"/>
                <a:gd name="connsiteX15" fmla="*/ 88326 w 375670"/>
                <a:gd name="connsiteY15" fmla="*/ 439150 h 439848"/>
                <a:gd name="connsiteX16" fmla="*/ 89044 w 375670"/>
                <a:gd name="connsiteY16" fmla="*/ 439304 h 439848"/>
                <a:gd name="connsiteX17" fmla="*/ 90583 w 375670"/>
                <a:gd name="connsiteY17" fmla="*/ 439611 h 439848"/>
                <a:gd name="connsiteX18" fmla="*/ 96123 w 375670"/>
                <a:gd name="connsiteY18" fmla="*/ 439663 h 439848"/>
                <a:gd name="connsiteX19" fmla="*/ 160708 w 375670"/>
                <a:gd name="connsiteY19" fmla="*/ 364458 h 439848"/>
                <a:gd name="connsiteX20" fmla="*/ 233912 w 375670"/>
                <a:gd name="connsiteY20" fmla="*/ 439765 h 439848"/>
                <a:gd name="connsiteX21" fmla="*/ 349489 w 375670"/>
                <a:gd name="connsiteY21" fmla="*/ 242162 h 43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5670" h="439848">
                  <a:moveTo>
                    <a:pt x="349489" y="242213"/>
                  </a:moveTo>
                  <a:cubicBezTo>
                    <a:pt x="384372" y="117608"/>
                    <a:pt x="384577" y="7212"/>
                    <a:pt x="349027" y="338"/>
                  </a:cubicBezTo>
                  <a:cubicBezTo>
                    <a:pt x="315580" y="-6177"/>
                    <a:pt x="264178" y="82211"/>
                    <a:pt x="232014" y="196608"/>
                  </a:cubicBezTo>
                  <a:cubicBezTo>
                    <a:pt x="212264" y="155312"/>
                    <a:pt x="188307" y="127560"/>
                    <a:pt x="167326" y="122173"/>
                  </a:cubicBezTo>
                  <a:cubicBezTo>
                    <a:pt x="166813" y="122019"/>
                    <a:pt x="166300" y="121814"/>
                    <a:pt x="165787" y="121712"/>
                  </a:cubicBezTo>
                  <a:cubicBezTo>
                    <a:pt x="163735" y="121250"/>
                    <a:pt x="161683" y="121096"/>
                    <a:pt x="159580" y="121199"/>
                  </a:cubicBezTo>
                  <a:cubicBezTo>
                    <a:pt x="156040" y="121250"/>
                    <a:pt x="152654" y="122019"/>
                    <a:pt x="149371" y="123610"/>
                  </a:cubicBezTo>
                  <a:cubicBezTo>
                    <a:pt x="148243" y="124174"/>
                    <a:pt x="147165" y="124790"/>
                    <a:pt x="146139" y="125508"/>
                  </a:cubicBezTo>
                  <a:cubicBezTo>
                    <a:pt x="118335" y="140949"/>
                    <a:pt x="87761" y="196352"/>
                    <a:pt x="70679" y="265246"/>
                  </a:cubicBezTo>
                  <a:cubicBezTo>
                    <a:pt x="49800" y="233082"/>
                    <a:pt x="27023" y="216153"/>
                    <a:pt x="12660" y="225182"/>
                  </a:cubicBezTo>
                  <a:cubicBezTo>
                    <a:pt x="-7193" y="237647"/>
                    <a:pt x="-3192" y="295000"/>
                    <a:pt x="21124" y="353070"/>
                  </a:cubicBezTo>
                  <a:cubicBezTo>
                    <a:pt x="39592" y="397238"/>
                    <a:pt x="64831" y="429813"/>
                    <a:pt x="84735" y="437918"/>
                  </a:cubicBezTo>
                  <a:cubicBezTo>
                    <a:pt x="84889" y="437970"/>
                    <a:pt x="85042" y="438072"/>
                    <a:pt x="85248" y="438124"/>
                  </a:cubicBezTo>
                  <a:cubicBezTo>
                    <a:pt x="85658" y="438277"/>
                    <a:pt x="86068" y="438431"/>
                    <a:pt x="86479" y="438585"/>
                  </a:cubicBezTo>
                  <a:cubicBezTo>
                    <a:pt x="86889" y="438739"/>
                    <a:pt x="87248" y="438893"/>
                    <a:pt x="87659" y="438996"/>
                  </a:cubicBezTo>
                  <a:cubicBezTo>
                    <a:pt x="87864" y="439047"/>
                    <a:pt x="88120" y="439098"/>
                    <a:pt x="88326" y="439150"/>
                  </a:cubicBezTo>
                  <a:cubicBezTo>
                    <a:pt x="88582" y="439201"/>
                    <a:pt x="88838" y="439252"/>
                    <a:pt x="89044" y="439304"/>
                  </a:cubicBezTo>
                  <a:cubicBezTo>
                    <a:pt x="89557" y="439406"/>
                    <a:pt x="90070" y="439560"/>
                    <a:pt x="90583" y="439611"/>
                  </a:cubicBezTo>
                  <a:cubicBezTo>
                    <a:pt x="92532" y="439919"/>
                    <a:pt x="94379" y="439919"/>
                    <a:pt x="96123" y="439663"/>
                  </a:cubicBezTo>
                  <a:cubicBezTo>
                    <a:pt x="116694" y="437508"/>
                    <a:pt x="141010" y="408575"/>
                    <a:pt x="160708" y="364458"/>
                  </a:cubicBezTo>
                  <a:cubicBezTo>
                    <a:pt x="183177" y="411243"/>
                    <a:pt x="211084" y="440894"/>
                    <a:pt x="233912" y="439765"/>
                  </a:cubicBezTo>
                  <a:cubicBezTo>
                    <a:pt x="266487" y="442792"/>
                    <a:pt x="317016" y="358149"/>
                    <a:pt x="349489" y="242162"/>
                  </a:cubicBezTo>
                  <a:close/>
                </a:path>
              </a:pathLst>
            </a:custGeom>
            <a:solidFill>
              <a:srgbClr val="6D3091"/>
            </a:solidFill>
            <a:ln w="512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4A67919-8530-A475-7821-7DD9E48BE025}"/>
                </a:ext>
              </a:extLst>
            </p:cNvPr>
            <p:cNvSpPr/>
            <p:nvPr userDrawn="1"/>
          </p:nvSpPr>
          <p:spPr>
            <a:xfrm>
              <a:off x="4411552" y="4889528"/>
              <a:ext cx="371628" cy="452879"/>
            </a:xfrm>
            <a:custGeom>
              <a:avLst/>
              <a:gdLst>
                <a:gd name="connsiteX0" fmla="*/ 338131 w 371628"/>
                <a:gd name="connsiteY0" fmla="*/ 441956 h 452879"/>
                <a:gd name="connsiteX1" fmla="*/ 298323 w 371628"/>
                <a:gd name="connsiteY1" fmla="*/ 83684 h 452879"/>
                <a:gd name="connsiteX2" fmla="*/ 14281 w 371628"/>
                <a:gd name="connsiteY2" fmla="*/ 47057 h 452879"/>
                <a:gd name="connsiteX3" fmla="*/ 126215 w 371628"/>
                <a:gd name="connsiteY3" fmla="*/ 288624 h 452879"/>
                <a:gd name="connsiteX4" fmla="*/ 338183 w 371628"/>
                <a:gd name="connsiteY4" fmla="*/ 441956 h 45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28" h="452879">
                  <a:moveTo>
                    <a:pt x="338131" y="441956"/>
                  </a:moveTo>
                  <a:cubicBezTo>
                    <a:pt x="384557" y="398814"/>
                    <a:pt x="392457" y="202236"/>
                    <a:pt x="298323" y="83684"/>
                  </a:cubicBezTo>
                  <a:cubicBezTo>
                    <a:pt x="200958" y="-38972"/>
                    <a:pt x="58706" y="-4601"/>
                    <a:pt x="14281" y="47057"/>
                  </a:cubicBezTo>
                  <a:cubicBezTo>
                    <a:pt x="-28913" y="97330"/>
                    <a:pt x="30902" y="174842"/>
                    <a:pt x="126215" y="288624"/>
                  </a:cubicBezTo>
                  <a:cubicBezTo>
                    <a:pt x="218502" y="398814"/>
                    <a:pt x="292937" y="483970"/>
                    <a:pt x="338183" y="441956"/>
                  </a:cubicBezTo>
                  <a:close/>
                </a:path>
              </a:pathLst>
            </a:custGeom>
            <a:solidFill>
              <a:srgbClr val="330B41"/>
            </a:solidFill>
            <a:ln w="512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B875776-CF48-05E3-D792-6B0C7CFA3DE7}"/>
                </a:ext>
              </a:extLst>
            </p:cNvPr>
            <p:cNvSpPr/>
            <p:nvPr userDrawn="1"/>
          </p:nvSpPr>
          <p:spPr>
            <a:xfrm>
              <a:off x="3929164" y="4949632"/>
              <a:ext cx="433564" cy="359930"/>
            </a:xfrm>
            <a:custGeom>
              <a:avLst/>
              <a:gdLst>
                <a:gd name="connsiteX0" fmla="*/ 51189 w 433564"/>
                <a:gd name="connsiteY0" fmla="*/ 337889 h 359930"/>
                <a:gd name="connsiteX1" fmla="*/ 65450 w 433564"/>
                <a:gd name="connsiteY1" fmla="*/ 345379 h 359930"/>
                <a:gd name="connsiteX2" fmla="*/ 370474 w 433564"/>
                <a:gd name="connsiteY2" fmla="*/ 276894 h 359930"/>
                <a:gd name="connsiteX3" fmla="*/ 382375 w 433564"/>
                <a:gd name="connsiteY3" fmla="*/ 21990 h 359930"/>
                <a:gd name="connsiteX4" fmla="*/ 368114 w 433564"/>
                <a:gd name="connsiteY4" fmla="*/ 14552 h 359930"/>
                <a:gd name="connsiteX5" fmla="*/ 63090 w 433564"/>
                <a:gd name="connsiteY5" fmla="*/ 83036 h 359930"/>
                <a:gd name="connsiteX6" fmla="*/ 51189 w 433564"/>
                <a:gd name="connsiteY6" fmla="*/ 337940 h 35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64" h="359930">
                  <a:moveTo>
                    <a:pt x="51189" y="337889"/>
                  </a:moveTo>
                  <a:cubicBezTo>
                    <a:pt x="55755" y="341223"/>
                    <a:pt x="60526" y="343686"/>
                    <a:pt x="65450" y="345379"/>
                  </a:cubicBezTo>
                  <a:cubicBezTo>
                    <a:pt x="120289" y="374978"/>
                    <a:pt x="278700" y="362872"/>
                    <a:pt x="370474" y="276894"/>
                  </a:cubicBezTo>
                  <a:cubicBezTo>
                    <a:pt x="472354" y="181530"/>
                    <a:pt x="431520" y="57694"/>
                    <a:pt x="382375" y="21990"/>
                  </a:cubicBezTo>
                  <a:cubicBezTo>
                    <a:pt x="377810" y="18656"/>
                    <a:pt x="373039" y="16193"/>
                    <a:pt x="368114" y="14552"/>
                  </a:cubicBezTo>
                  <a:cubicBezTo>
                    <a:pt x="313276" y="-15048"/>
                    <a:pt x="154864" y="-2941"/>
                    <a:pt x="63090" y="83036"/>
                  </a:cubicBezTo>
                  <a:cubicBezTo>
                    <a:pt x="-38789" y="178400"/>
                    <a:pt x="2045" y="302236"/>
                    <a:pt x="51189" y="337940"/>
                  </a:cubicBezTo>
                  <a:close/>
                </a:path>
              </a:pathLst>
            </a:custGeom>
            <a:solidFill>
              <a:srgbClr val="CEA8EA"/>
            </a:solidFill>
            <a:ln w="512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18356246-0D29-8C83-6BD7-142F281346CB}"/>
                </a:ext>
              </a:extLst>
            </p:cNvPr>
            <p:cNvSpPr/>
            <p:nvPr userDrawn="1"/>
          </p:nvSpPr>
          <p:spPr>
            <a:xfrm>
              <a:off x="3415580" y="5314447"/>
              <a:ext cx="718572" cy="737201"/>
            </a:xfrm>
            <a:custGeom>
              <a:avLst/>
              <a:gdLst>
                <a:gd name="connsiteX0" fmla="*/ 653367 w 718572"/>
                <a:gd name="connsiteY0" fmla="*/ 185605 h 737201"/>
                <a:gd name="connsiteX1" fmla="*/ 428523 w 718572"/>
                <a:gd name="connsiteY1" fmla="*/ 8726 h 737201"/>
                <a:gd name="connsiteX2" fmla="*/ 429549 w 718572"/>
                <a:gd name="connsiteY2" fmla="*/ 266503 h 737201"/>
                <a:gd name="connsiteX3" fmla="*/ 403541 w 718572"/>
                <a:gd name="connsiteY3" fmla="*/ 241162 h 737201"/>
                <a:gd name="connsiteX4" fmla="*/ 11360 w 718572"/>
                <a:gd name="connsiteY4" fmla="*/ 260347 h 737201"/>
                <a:gd name="connsiteX5" fmla="*/ 220763 w 718572"/>
                <a:gd name="connsiteY5" fmla="*/ 559318 h 737201"/>
                <a:gd name="connsiteX6" fmla="*/ 543792 w 718572"/>
                <a:gd name="connsiteY6" fmla="*/ 715010 h 737201"/>
                <a:gd name="connsiteX7" fmla="*/ 502650 w 718572"/>
                <a:gd name="connsiteY7" fmla="*/ 371358 h 737201"/>
                <a:gd name="connsiteX8" fmla="*/ 681838 w 718572"/>
                <a:gd name="connsiteY8" fmla="*/ 443126 h 737201"/>
                <a:gd name="connsiteX9" fmla="*/ 653367 w 718572"/>
                <a:gd name="connsiteY9" fmla="*/ 185554 h 73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572" h="737201">
                  <a:moveTo>
                    <a:pt x="653367" y="185605"/>
                  </a:moveTo>
                  <a:cubicBezTo>
                    <a:pt x="583292" y="61872"/>
                    <a:pt x="492750" y="-29286"/>
                    <a:pt x="428523" y="8726"/>
                  </a:cubicBezTo>
                  <a:cubicBezTo>
                    <a:pt x="370094" y="43302"/>
                    <a:pt x="372813" y="155698"/>
                    <a:pt x="429549" y="266503"/>
                  </a:cubicBezTo>
                  <a:cubicBezTo>
                    <a:pt x="421290" y="257680"/>
                    <a:pt x="412621" y="249164"/>
                    <a:pt x="403541" y="241162"/>
                  </a:cubicBezTo>
                  <a:cubicBezTo>
                    <a:pt x="242513" y="99115"/>
                    <a:pt x="58863" y="179859"/>
                    <a:pt x="11360" y="260347"/>
                  </a:cubicBezTo>
                  <a:cubicBezTo>
                    <a:pt x="-34809" y="338630"/>
                    <a:pt x="64660" y="428762"/>
                    <a:pt x="220763" y="559318"/>
                  </a:cubicBezTo>
                  <a:cubicBezTo>
                    <a:pt x="371889" y="685719"/>
                    <a:pt x="492955" y="782622"/>
                    <a:pt x="543792" y="715010"/>
                  </a:cubicBezTo>
                  <a:cubicBezTo>
                    <a:pt x="582215" y="663968"/>
                    <a:pt x="572366" y="506018"/>
                    <a:pt x="502650" y="371358"/>
                  </a:cubicBezTo>
                  <a:cubicBezTo>
                    <a:pt x="564517" y="437380"/>
                    <a:pt x="635258" y="468057"/>
                    <a:pt x="681838" y="443126"/>
                  </a:cubicBezTo>
                  <a:cubicBezTo>
                    <a:pt x="744576" y="409474"/>
                    <a:pt x="721594" y="306055"/>
                    <a:pt x="653367" y="185554"/>
                  </a:cubicBezTo>
                  <a:close/>
                </a:path>
              </a:pathLst>
            </a:custGeom>
            <a:solidFill>
              <a:srgbClr val="CEA8EA"/>
            </a:solidFill>
            <a:ln w="512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486B7BE-FBC5-D36D-38F4-A0BB78DFE245}"/>
                </a:ext>
              </a:extLst>
            </p:cNvPr>
            <p:cNvSpPr/>
            <p:nvPr userDrawn="1"/>
          </p:nvSpPr>
          <p:spPr>
            <a:xfrm>
              <a:off x="5187978" y="4891900"/>
              <a:ext cx="414587" cy="371252"/>
            </a:xfrm>
            <a:custGeom>
              <a:avLst/>
              <a:gdLst>
                <a:gd name="connsiteX0" fmla="*/ 389979 w 414587"/>
                <a:gd name="connsiteY0" fmla="*/ 109783 h 371252"/>
                <a:gd name="connsiteX1" fmla="*/ 280507 w 414587"/>
                <a:gd name="connsiteY1" fmla="*/ 3030 h 371252"/>
                <a:gd name="connsiteX2" fmla="*/ 255832 w 414587"/>
                <a:gd name="connsiteY2" fmla="*/ 104551 h 371252"/>
                <a:gd name="connsiteX3" fmla="*/ 181653 w 414587"/>
                <a:gd name="connsiteY3" fmla="*/ 62383 h 371252"/>
                <a:gd name="connsiteX4" fmla="*/ 182115 w 414587"/>
                <a:gd name="connsiteY4" fmla="*/ 171650 h 371252"/>
                <a:gd name="connsiteX5" fmla="*/ 171086 w 414587"/>
                <a:gd name="connsiteY5" fmla="*/ 160928 h 371252"/>
                <a:gd name="connsiteX6" fmla="*/ 4826 w 414587"/>
                <a:gd name="connsiteY6" fmla="*/ 169085 h 371252"/>
                <a:gd name="connsiteX7" fmla="*/ 93573 w 414587"/>
                <a:gd name="connsiteY7" fmla="*/ 295844 h 371252"/>
                <a:gd name="connsiteX8" fmla="*/ 230490 w 414587"/>
                <a:gd name="connsiteY8" fmla="*/ 361866 h 371252"/>
                <a:gd name="connsiteX9" fmla="*/ 213048 w 414587"/>
                <a:gd name="connsiteY9" fmla="*/ 216177 h 371252"/>
                <a:gd name="connsiteX10" fmla="*/ 289022 w 414587"/>
                <a:gd name="connsiteY10" fmla="*/ 246597 h 371252"/>
                <a:gd name="connsiteX11" fmla="*/ 303796 w 414587"/>
                <a:gd name="connsiteY11" fmla="*/ 205609 h 371252"/>
                <a:gd name="connsiteX12" fmla="*/ 390543 w 414587"/>
                <a:gd name="connsiteY12" fmla="*/ 248290 h 371252"/>
                <a:gd name="connsiteX13" fmla="*/ 389979 w 414587"/>
                <a:gd name="connsiteY13" fmla="*/ 109783 h 37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587" h="371252">
                  <a:moveTo>
                    <a:pt x="389979" y="109783"/>
                  </a:moveTo>
                  <a:cubicBezTo>
                    <a:pt x="359712" y="40068"/>
                    <a:pt x="316775" y="-13540"/>
                    <a:pt x="280507" y="3030"/>
                  </a:cubicBezTo>
                  <a:cubicBezTo>
                    <a:pt x="253882" y="15188"/>
                    <a:pt x="245521" y="56483"/>
                    <a:pt x="255832" y="104551"/>
                  </a:cubicBezTo>
                  <a:cubicBezTo>
                    <a:pt x="230541" y="70334"/>
                    <a:pt x="202789" y="49917"/>
                    <a:pt x="181653" y="62383"/>
                  </a:cubicBezTo>
                  <a:cubicBezTo>
                    <a:pt x="156876" y="77054"/>
                    <a:pt x="158056" y="124711"/>
                    <a:pt x="182115" y="171650"/>
                  </a:cubicBezTo>
                  <a:cubicBezTo>
                    <a:pt x="178627" y="167905"/>
                    <a:pt x="174933" y="164314"/>
                    <a:pt x="171086" y="160928"/>
                  </a:cubicBezTo>
                  <a:cubicBezTo>
                    <a:pt x="102807" y="100703"/>
                    <a:pt x="24986" y="134971"/>
                    <a:pt x="4826" y="169085"/>
                  </a:cubicBezTo>
                  <a:cubicBezTo>
                    <a:pt x="-14770" y="202275"/>
                    <a:pt x="27397" y="240493"/>
                    <a:pt x="93573" y="295844"/>
                  </a:cubicBezTo>
                  <a:cubicBezTo>
                    <a:pt x="157646" y="349400"/>
                    <a:pt x="208945" y="390491"/>
                    <a:pt x="230490" y="361866"/>
                  </a:cubicBezTo>
                  <a:cubicBezTo>
                    <a:pt x="246752" y="340218"/>
                    <a:pt x="242597" y="273273"/>
                    <a:pt x="213048" y="216177"/>
                  </a:cubicBezTo>
                  <a:cubicBezTo>
                    <a:pt x="239262" y="244186"/>
                    <a:pt x="269272" y="257165"/>
                    <a:pt x="289022" y="246597"/>
                  </a:cubicBezTo>
                  <a:cubicBezTo>
                    <a:pt x="302360" y="239467"/>
                    <a:pt x="306566" y="224847"/>
                    <a:pt x="303796" y="205609"/>
                  </a:cubicBezTo>
                  <a:cubicBezTo>
                    <a:pt x="332113" y="240544"/>
                    <a:pt x="365714" y="258345"/>
                    <a:pt x="390543" y="248290"/>
                  </a:cubicBezTo>
                  <a:cubicBezTo>
                    <a:pt x="425785" y="233978"/>
                    <a:pt x="419424" y="177703"/>
                    <a:pt x="389979" y="109783"/>
                  </a:cubicBezTo>
                  <a:close/>
                </a:path>
              </a:pathLst>
            </a:custGeom>
            <a:solidFill>
              <a:srgbClr val="CEA8EA"/>
            </a:solidFill>
            <a:ln w="5124" cap="flat">
              <a:noFill/>
              <a:prstDash val="solid"/>
              <a:miter/>
            </a:ln>
          </p:spPr>
          <p:txBody>
            <a:bodyPr rtlCol="0" anchor="ctr"/>
            <a:lstStyle/>
            <a:p>
              <a:endParaRPr lang="en-US"/>
            </a:p>
          </p:txBody>
        </p:sp>
      </p:grpSp>
      <p:pic>
        <p:nvPicPr>
          <p:cNvPr id="19" name="Picture 18" descr="Purple hearts and text on a black background&#10;&#10;Description automatically generated">
            <a:extLst>
              <a:ext uri="{FF2B5EF4-FFF2-40B4-BE49-F238E27FC236}">
                <a16:creationId xmlns:a16="http://schemas.microsoft.com/office/drawing/2014/main" id="{E421987E-0AB4-5563-BE3E-47975B0F748C}"/>
              </a:ext>
            </a:extLst>
          </p:cNvPr>
          <p:cNvPicPr>
            <a:picLocks noChangeAspect="1"/>
          </p:cNvPicPr>
          <p:nvPr userDrawn="1"/>
        </p:nvPicPr>
        <p:blipFill>
          <a:blip r:embed="rId2"/>
          <a:stretch>
            <a:fillRect/>
          </a:stretch>
        </p:blipFill>
        <p:spPr>
          <a:xfrm>
            <a:off x="9687575" y="179291"/>
            <a:ext cx="2504425" cy="1018846"/>
          </a:xfrm>
          <a:prstGeom prst="rect">
            <a:avLst/>
          </a:prstGeom>
        </p:spPr>
      </p:pic>
    </p:spTree>
    <p:extLst>
      <p:ext uri="{BB962C8B-B14F-4D97-AF65-F5344CB8AC3E}">
        <p14:creationId xmlns:p14="http://schemas.microsoft.com/office/powerpoint/2010/main" val="120723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 image">
    <p:bg>
      <p:bgPr>
        <a:solidFill>
          <a:schemeClr val="bg1"/>
        </a:solidFill>
        <a:effectLst/>
      </p:bgPr>
    </p:bg>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10047BCF-1BD5-9EE4-FAF2-86651029B6C7}"/>
              </a:ext>
            </a:extLst>
          </p:cNvPr>
          <p:cNvSpPr>
            <a:spLocks noGrp="1"/>
          </p:cNvSpPr>
          <p:nvPr>
            <p:ph type="pic" sz="quarter" idx="10" hasCustomPrompt="1"/>
          </p:nvPr>
        </p:nvSpPr>
        <p:spPr>
          <a:xfrm>
            <a:off x="5665042" y="-1023615"/>
            <a:ext cx="6824133" cy="8088729"/>
          </a:xfrm>
          <a:custGeom>
            <a:avLst/>
            <a:gdLst>
              <a:gd name="connsiteX0" fmla="*/ 4102848 w 4559239"/>
              <a:gd name="connsiteY0" fmla="*/ 1262 h 5404122"/>
              <a:gd name="connsiteX1" fmla="*/ 4183144 w 4559239"/>
              <a:gd name="connsiteY1" fmla="*/ 6397 h 5404122"/>
              <a:gd name="connsiteX2" fmla="*/ 4320447 w 4559239"/>
              <a:gd name="connsiteY2" fmla="*/ 3011353 h 5404122"/>
              <a:gd name="connsiteX3" fmla="*/ 2996372 w 4559239"/>
              <a:gd name="connsiteY3" fmla="*/ 5401965 h 5404122"/>
              <a:gd name="connsiteX4" fmla="*/ 2048259 w 4559239"/>
              <a:gd name="connsiteY4" fmla="*/ 4425802 h 5404122"/>
              <a:gd name="connsiteX5" fmla="*/ 1289146 w 4559239"/>
              <a:gd name="connsiteY5" fmla="*/ 5323839 h 5404122"/>
              <a:gd name="connsiteX6" fmla="*/ 1220221 w 4559239"/>
              <a:gd name="connsiteY6" fmla="*/ 5319961 h 5404122"/>
              <a:gd name="connsiteX7" fmla="*/ 1200683 w 4559239"/>
              <a:gd name="connsiteY7" fmla="*/ 5314975 h 5404122"/>
              <a:gd name="connsiteX8" fmla="*/ 1191458 w 4559239"/>
              <a:gd name="connsiteY8" fmla="*/ 5312620 h 5404122"/>
              <a:gd name="connsiteX9" fmla="*/ 1183183 w 4559239"/>
              <a:gd name="connsiteY9" fmla="*/ 5310543 h 5404122"/>
              <a:gd name="connsiteX10" fmla="*/ 1168528 w 4559239"/>
              <a:gd name="connsiteY10" fmla="*/ 5304584 h 5404122"/>
              <a:gd name="connsiteX11" fmla="*/ 1153060 w 4559239"/>
              <a:gd name="connsiteY11" fmla="*/ 5298351 h 5404122"/>
              <a:gd name="connsiteX12" fmla="*/ 1146819 w 4559239"/>
              <a:gd name="connsiteY12" fmla="*/ 5295581 h 5404122"/>
              <a:gd name="connsiteX13" fmla="*/ 312134 w 4559239"/>
              <a:gd name="connsiteY13" fmla="*/ 4206244 h 5404122"/>
              <a:gd name="connsiteX14" fmla="*/ 137789 w 4559239"/>
              <a:gd name="connsiteY14" fmla="*/ 2612828 h 5404122"/>
              <a:gd name="connsiteX15" fmla="*/ 878584 w 4559239"/>
              <a:gd name="connsiteY15" fmla="*/ 3143087 h 5404122"/>
              <a:gd name="connsiteX16" fmla="*/ 1737288 w 4559239"/>
              <a:gd name="connsiteY16" fmla="*/ 1448966 h 5404122"/>
              <a:gd name="connsiteX17" fmla="*/ 1776497 w 4559239"/>
              <a:gd name="connsiteY17" fmla="*/ 1427217 h 5404122"/>
              <a:gd name="connsiteX18" fmla="*/ 1901592 w 4559239"/>
              <a:gd name="connsiteY18" fmla="*/ 1403115 h 5404122"/>
              <a:gd name="connsiteX19" fmla="*/ 1978792 w 4559239"/>
              <a:gd name="connsiteY19" fmla="*/ 1412671 h 5404122"/>
              <a:gd name="connsiteX20" fmla="*/ 1998194 w 4559239"/>
              <a:gd name="connsiteY20" fmla="*/ 1419323 h 5404122"/>
              <a:gd name="connsiteX21" fmla="*/ 2840344 w 4559239"/>
              <a:gd name="connsiteY21" fmla="*/ 2379693 h 5404122"/>
              <a:gd name="connsiteX22" fmla="*/ 4102848 w 4559239"/>
              <a:gd name="connsiteY22" fmla="*/ 1262 h 5404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59239" h="5404122">
                <a:moveTo>
                  <a:pt x="4102848" y="1262"/>
                </a:moveTo>
                <a:cubicBezTo>
                  <a:pt x="4130210" y="-1454"/>
                  <a:pt x="4157009" y="190"/>
                  <a:pt x="4183144" y="6397"/>
                </a:cubicBezTo>
                <a:cubicBezTo>
                  <a:pt x="4626944" y="111674"/>
                  <a:pt x="4684742" y="1482764"/>
                  <a:pt x="4320447" y="3011353"/>
                </a:cubicBezTo>
                <a:cubicBezTo>
                  <a:pt x="3981256" y="4434528"/>
                  <a:pt x="3401368" y="5457512"/>
                  <a:pt x="2996372" y="5401965"/>
                </a:cubicBezTo>
                <a:cubicBezTo>
                  <a:pt x="2714029" y="5403350"/>
                  <a:pt x="2351904" y="5019506"/>
                  <a:pt x="2048259" y="4425802"/>
                </a:cubicBezTo>
                <a:cubicBezTo>
                  <a:pt x="1828190" y="4962990"/>
                  <a:pt x="1543133" y="5308323"/>
                  <a:pt x="1289146" y="5323839"/>
                </a:cubicBezTo>
                <a:cubicBezTo>
                  <a:pt x="1267302" y="5326055"/>
                  <a:pt x="1244236" y="5324947"/>
                  <a:pt x="1220221" y="5319961"/>
                </a:cubicBezTo>
                <a:cubicBezTo>
                  <a:pt x="1213574" y="5318714"/>
                  <a:pt x="1207198" y="5316637"/>
                  <a:pt x="1200683" y="5314975"/>
                </a:cubicBezTo>
                <a:cubicBezTo>
                  <a:pt x="1197563" y="5314144"/>
                  <a:pt x="1194578" y="5313590"/>
                  <a:pt x="1191458" y="5312620"/>
                </a:cubicBezTo>
                <a:cubicBezTo>
                  <a:pt x="1188745" y="5311928"/>
                  <a:pt x="1185896" y="5311512"/>
                  <a:pt x="1183183" y="5310543"/>
                </a:cubicBezTo>
                <a:cubicBezTo>
                  <a:pt x="1178160" y="5308881"/>
                  <a:pt x="1173412" y="5306523"/>
                  <a:pt x="1168528" y="5304584"/>
                </a:cubicBezTo>
                <a:cubicBezTo>
                  <a:pt x="1163373" y="5302645"/>
                  <a:pt x="1158218" y="5300567"/>
                  <a:pt x="1153060" y="5298351"/>
                </a:cubicBezTo>
                <a:cubicBezTo>
                  <a:pt x="1151025" y="5297381"/>
                  <a:pt x="1148854" y="5296550"/>
                  <a:pt x="1146819" y="5295581"/>
                </a:cubicBezTo>
                <a:cubicBezTo>
                  <a:pt x="895545" y="5184072"/>
                  <a:pt x="565172" y="4765180"/>
                  <a:pt x="312134" y="4206244"/>
                </a:cubicBezTo>
                <a:cubicBezTo>
                  <a:pt x="-20685" y="3471246"/>
                  <a:pt x="-101141" y="2756612"/>
                  <a:pt x="137789" y="2612828"/>
                </a:cubicBezTo>
                <a:cubicBezTo>
                  <a:pt x="310778" y="2508799"/>
                  <a:pt x="602346" y="2731955"/>
                  <a:pt x="878584" y="3143087"/>
                </a:cubicBezTo>
                <a:cubicBezTo>
                  <a:pt x="1052523" y="2296580"/>
                  <a:pt x="1401485" y="1625305"/>
                  <a:pt x="1737288" y="1448966"/>
                </a:cubicBezTo>
                <a:cubicBezTo>
                  <a:pt x="1749905" y="1440656"/>
                  <a:pt x="1762931" y="1433312"/>
                  <a:pt x="1776497" y="1427217"/>
                </a:cubicBezTo>
                <a:cubicBezTo>
                  <a:pt x="1815981" y="1409486"/>
                  <a:pt x="1857906" y="1402006"/>
                  <a:pt x="1901592" y="1403115"/>
                </a:cubicBezTo>
                <a:cubicBezTo>
                  <a:pt x="1927641" y="1402838"/>
                  <a:pt x="1953420" y="1405885"/>
                  <a:pt x="1978792" y="1412671"/>
                </a:cubicBezTo>
                <a:cubicBezTo>
                  <a:pt x="1985442" y="1414475"/>
                  <a:pt x="1991683" y="1417107"/>
                  <a:pt x="1998194" y="1419323"/>
                </a:cubicBezTo>
                <a:cubicBezTo>
                  <a:pt x="2261138" y="1497726"/>
                  <a:pt x="2572923" y="1855666"/>
                  <a:pt x="2840344" y="2379693"/>
                </a:cubicBezTo>
                <a:cubicBezTo>
                  <a:pt x="3155665" y="1063778"/>
                  <a:pt x="3692432" y="42006"/>
                  <a:pt x="4102848" y="1262"/>
                </a:cubicBezTo>
                <a:close/>
              </a:path>
            </a:pathLst>
          </a:custGeom>
        </p:spPr>
        <p:txBody>
          <a:bodyPr wrap="square">
            <a:noAutofit/>
          </a:bodyPr>
          <a:lstStyle>
            <a:lvl1pPr algn="ctr">
              <a:defRPr/>
            </a:lvl1pPr>
          </a:lstStyle>
          <a:p>
            <a:r>
              <a:rPr lang="en-US"/>
              <a:t>Click icon to add picture.</a:t>
            </a:r>
          </a:p>
        </p:txBody>
      </p:sp>
      <p:pic>
        <p:nvPicPr>
          <p:cNvPr id="4" name="Picture 3" descr="Purple hearts and text on a black background&#10;&#10;Description automatically generated">
            <a:extLst>
              <a:ext uri="{FF2B5EF4-FFF2-40B4-BE49-F238E27FC236}">
                <a16:creationId xmlns:a16="http://schemas.microsoft.com/office/drawing/2014/main" id="{447DB521-A45C-D0D8-BD7D-2C58CD029179}"/>
              </a:ext>
            </a:extLst>
          </p:cNvPr>
          <p:cNvPicPr>
            <a:picLocks noChangeAspect="1"/>
          </p:cNvPicPr>
          <p:nvPr userDrawn="1"/>
        </p:nvPicPr>
        <p:blipFill>
          <a:blip r:embed="rId2"/>
          <a:stretch>
            <a:fillRect/>
          </a:stretch>
        </p:blipFill>
        <p:spPr>
          <a:xfrm>
            <a:off x="375676" y="5245371"/>
            <a:ext cx="3033784" cy="1234199"/>
          </a:xfrm>
          <a:prstGeom prst="rect">
            <a:avLst/>
          </a:prstGeom>
        </p:spPr>
      </p:pic>
      <p:sp>
        <p:nvSpPr>
          <p:cNvPr id="2" name="Title 1">
            <a:extLst>
              <a:ext uri="{FF2B5EF4-FFF2-40B4-BE49-F238E27FC236}">
                <a16:creationId xmlns:a16="http://schemas.microsoft.com/office/drawing/2014/main" id="{A8F50C2C-20ED-0E45-9603-80B99537928F}"/>
              </a:ext>
            </a:extLst>
          </p:cNvPr>
          <p:cNvSpPr>
            <a:spLocks noGrp="1"/>
          </p:cNvSpPr>
          <p:nvPr>
            <p:ph type="title"/>
          </p:nvPr>
        </p:nvSpPr>
        <p:spPr>
          <a:xfrm>
            <a:off x="375676" y="996679"/>
            <a:ext cx="4853549" cy="2718338"/>
          </a:xfrm>
        </p:spPr>
        <p:txBody>
          <a:bodyPr anchor="t" anchorCtr="0">
            <a:normAutofit/>
          </a:bodyPr>
          <a:lstStyle>
            <a:lvl1pPr algn="l">
              <a:defRPr sz="6000">
                <a:solidFill>
                  <a:schemeClr val="tx1"/>
                </a:solidFill>
              </a:defRPr>
            </a:lvl1pPr>
          </a:lstStyle>
          <a:p>
            <a:r>
              <a:rPr lang="en-GB"/>
              <a:t>Click to edit Master title style</a:t>
            </a:r>
            <a:endParaRPr lang="en-US"/>
          </a:p>
        </p:txBody>
      </p:sp>
      <p:sp>
        <p:nvSpPr>
          <p:cNvPr id="24" name="Text Placeholder 2">
            <a:extLst>
              <a:ext uri="{FF2B5EF4-FFF2-40B4-BE49-F238E27FC236}">
                <a16:creationId xmlns:a16="http://schemas.microsoft.com/office/drawing/2014/main" id="{7BC65767-0C82-3489-7E04-639347A0A16C}"/>
              </a:ext>
            </a:extLst>
          </p:cNvPr>
          <p:cNvSpPr>
            <a:spLocks noGrp="1"/>
          </p:cNvSpPr>
          <p:nvPr>
            <p:ph type="body" idx="1"/>
          </p:nvPr>
        </p:nvSpPr>
        <p:spPr>
          <a:xfrm>
            <a:off x="375676" y="4251193"/>
            <a:ext cx="4853549" cy="750094"/>
          </a:xfrm>
        </p:spPr>
        <p:txBody>
          <a:bodyPr/>
          <a:lstStyle>
            <a:lvl1pPr marL="0" indent="0">
              <a:buNone/>
              <a:defRPr sz="2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0" name="Graphic 71">
            <a:extLst>
              <a:ext uri="{FF2B5EF4-FFF2-40B4-BE49-F238E27FC236}">
                <a16:creationId xmlns:a16="http://schemas.microsoft.com/office/drawing/2014/main" id="{74EE5346-DAA0-5BFA-E169-91443684DE37}"/>
              </a:ext>
            </a:extLst>
          </p:cNvPr>
          <p:cNvSpPr/>
          <p:nvPr userDrawn="1"/>
        </p:nvSpPr>
        <p:spPr>
          <a:xfrm rot="16200000">
            <a:off x="6087535" y="753530"/>
            <a:ext cx="6858001" cy="5350935"/>
          </a:xfrm>
          <a:custGeom>
            <a:avLst/>
            <a:gdLst>
              <a:gd name="connsiteX0" fmla="*/ 1740511 w 2001830"/>
              <a:gd name="connsiteY0" fmla="*/ 433116 h 1274925"/>
              <a:gd name="connsiteX1" fmla="*/ 1190809 w 2001830"/>
              <a:gd name="connsiteY1" fmla="*/ 213035 h 1274925"/>
              <a:gd name="connsiteX2" fmla="*/ 651796 w 2001830"/>
              <a:gd name="connsiteY2" fmla="*/ 771385 h 1274925"/>
              <a:gd name="connsiteX3" fmla="*/ 38515 w 2001830"/>
              <a:gd name="connsiteY3" fmla="*/ 547741 h 1274925"/>
              <a:gd name="connsiteX4" fmla="*/ 0 w 2001830"/>
              <a:gd name="connsiteY4" fmla="*/ 550023 h 1274925"/>
              <a:gd name="connsiteX5" fmla="*/ 0 w 2001830"/>
              <a:gd name="connsiteY5" fmla="*/ 1274926 h 1274925"/>
              <a:gd name="connsiteX6" fmla="*/ 2001830 w 2001830"/>
              <a:gd name="connsiteY6" fmla="*/ 1274926 h 1274925"/>
              <a:gd name="connsiteX7" fmla="*/ 2001830 w 2001830"/>
              <a:gd name="connsiteY7" fmla="*/ 0 h 1274925"/>
              <a:gd name="connsiteX8" fmla="*/ 1740551 w 2001830"/>
              <a:gd name="connsiteY8" fmla="*/ 433116 h 127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1830" h="1274925">
                <a:moveTo>
                  <a:pt x="1740511" y="433116"/>
                </a:moveTo>
                <a:cubicBezTo>
                  <a:pt x="1584529" y="292067"/>
                  <a:pt x="1387589" y="206869"/>
                  <a:pt x="1190809" y="213035"/>
                </a:cubicBezTo>
                <a:cubicBezTo>
                  <a:pt x="879164" y="222804"/>
                  <a:pt x="665929" y="458379"/>
                  <a:pt x="651796" y="771385"/>
                </a:cubicBezTo>
                <a:cubicBezTo>
                  <a:pt x="472552" y="626453"/>
                  <a:pt x="255474" y="540934"/>
                  <a:pt x="38515" y="547741"/>
                </a:cubicBezTo>
                <a:cubicBezTo>
                  <a:pt x="25503" y="548141"/>
                  <a:pt x="12692" y="548982"/>
                  <a:pt x="0" y="550023"/>
                </a:cubicBezTo>
                <a:lnTo>
                  <a:pt x="0" y="1274926"/>
                </a:lnTo>
                <a:lnTo>
                  <a:pt x="2001830" y="1274926"/>
                </a:lnTo>
                <a:lnTo>
                  <a:pt x="2001830" y="0"/>
                </a:lnTo>
                <a:cubicBezTo>
                  <a:pt x="1840963" y="70464"/>
                  <a:pt x="1740871" y="233894"/>
                  <a:pt x="1740551" y="433116"/>
                </a:cubicBezTo>
                <a:close/>
              </a:path>
            </a:pathLst>
          </a:custGeom>
          <a:noFill/>
          <a:ln w="4001" cap="flat">
            <a:noFill/>
            <a:prstDash val="solid"/>
            <a:miter/>
          </a:ln>
        </p:spPr>
        <p:txBody>
          <a:bodyPr rtlCol="0" anchor="ctr"/>
          <a:lstStyle/>
          <a:p>
            <a:endParaRPr lang="en-US"/>
          </a:p>
        </p:txBody>
      </p:sp>
    </p:spTree>
    <p:extLst>
      <p:ext uri="{BB962C8B-B14F-4D97-AF65-F5344CB8AC3E}">
        <p14:creationId xmlns:p14="http://schemas.microsoft.com/office/powerpoint/2010/main" val="1518269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Text Two Columns">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08702671-8089-8E49-BB2B-F70317A35438}"/>
              </a:ext>
            </a:extLst>
          </p:cNvPr>
          <p:cNvSpPr>
            <a:spLocks noGrp="1"/>
          </p:cNvSpPr>
          <p:nvPr>
            <p:ph sz="half" idx="13"/>
          </p:nvPr>
        </p:nvSpPr>
        <p:spPr>
          <a:xfrm>
            <a:off x="6214870" y="1786383"/>
            <a:ext cx="5157787" cy="4250350"/>
          </a:xfrm>
        </p:spPr>
        <p:txBody>
          <a:bodyPr>
            <a:noAutofit/>
          </a:bodyPr>
          <a:lstStyle>
            <a:lvl1pPr marL="0" indent="0" algn="l">
              <a:lnSpc>
                <a:spcPct val="100000"/>
              </a:lnSpc>
              <a:buNone/>
              <a:defRPr lang="en-AU" b="0" smtClean="0">
                <a:solidFill>
                  <a:schemeClr val="tx1"/>
                </a:solidFill>
                <a:effectLst/>
              </a:defRPr>
            </a:lvl1pPr>
            <a:lvl2pPr algn="l">
              <a:lnSpc>
                <a:spcPct val="100000"/>
              </a:lnSpc>
              <a:defRPr b="0">
                <a:solidFill>
                  <a:schemeClr val="tx1"/>
                </a:solidFill>
              </a:defRPr>
            </a:lvl2pPr>
            <a:lvl3pPr algn="l">
              <a:lnSpc>
                <a:spcPct val="100000"/>
              </a:lnSpc>
              <a:defRPr b="0">
                <a:solidFill>
                  <a:schemeClr val="tx1"/>
                </a:solidFill>
              </a:defRPr>
            </a:lvl3pPr>
            <a:lvl4pPr algn="l">
              <a:lnSpc>
                <a:spcPct val="100000"/>
              </a:lnSpc>
              <a:defRPr b="0">
                <a:solidFill>
                  <a:schemeClr val="tx1"/>
                </a:solidFill>
              </a:defRPr>
            </a:lvl4pPr>
            <a:lvl5pPr algn="l">
              <a:lnSpc>
                <a:spcPct val="100000"/>
              </a:lnSpc>
              <a:defRPr b="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AAB3771-3B1F-2B4F-93EB-3E7607FD4A0D}"/>
              </a:ext>
            </a:extLst>
          </p:cNvPr>
          <p:cNvSpPr>
            <a:spLocks noGrp="1"/>
          </p:cNvSpPr>
          <p:nvPr>
            <p:ph sz="half" idx="2" hasCustomPrompt="1"/>
          </p:nvPr>
        </p:nvSpPr>
        <p:spPr>
          <a:xfrm>
            <a:off x="819343" y="3649037"/>
            <a:ext cx="3398059" cy="2815851"/>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mtClean="0">
                <a:solidFill>
                  <a:schemeClr val="bg1"/>
                </a:solidFill>
                <a:effectLst/>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r>
              <a:rPr lang="en-US"/>
              <a:t>Pull out quotation or paragraph can go here</a:t>
            </a:r>
          </a:p>
        </p:txBody>
      </p:sp>
      <p:sp>
        <p:nvSpPr>
          <p:cNvPr id="3" name="Title 1">
            <a:extLst>
              <a:ext uri="{FF2B5EF4-FFF2-40B4-BE49-F238E27FC236}">
                <a16:creationId xmlns:a16="http://schemas.microsoft.com/office/drawing/2014/main" id="{2746A703-9134-5FFA-32C9-F823B0C2CD0A}"/>
              </a:ext>
            </a:extLst>
          </p:cNvPr>
          <p:cNvSpPr>
            <a:spLocks noGrp="1"/>
          </p:cNvSpPr>
          <p:nvPr>
            <p:ph type="title" hasCustomPrompt="1"/>
          </p:nvPr>
        </p:nvSpPr>
        <p:spPr>
          <a:xfrm>
            <a:off x="463315" y="417938"/>
            <a:ext cx="7890976" cy="939807"/>
          </a:xfrm>
        </p:spPr>
        <p:txBody>
          <a:bodyPr anchor="t" anchorCtr="0">
            <a:normAutofit/>
          </a:bodyPr>
          <a:lstStyle>
            <a:lvl1pPr>
              <a:defRPr sz="3600">
                <a:solidFill>
                  <a:schemeClr val="tx1"/>
                </a:solidFill>
              </a:defRPr>
            </a:lvl1pPr>
          </a:lstStyle>
          <a:p>
            <a:r>
              <a:rPr lang="en-GB"/>
              <a:t>Click to edit  Master title style</a:t>
            </a:r>
            <a:endParaRPr lang="en-US"/>
          </a:p>
        </p:txBody>
      </p:sp>
      <p:pic>
        <p:nvPicPr>
          <p:cNvPr id="5" name="Picture 4" descr="Purple hearts and text on a black background&#10;&#10;Description automatically generated">
            <a:extLst>
              <a:ext uri="{FF2B5EF4-FFF2-40B4-BE49-F238E27FC236}">
                <a16:creationId xmlns:a16="http://schemas.microsoft.com/office/drawing/2014/main" id="{3632B6E8-4AAC-EBEE-1CEA-84A72E9A9AD1}"/>
              </a:ext>
            </a:extLst>
          </p:cNvPr>
          <p:cNvPicPr>
            <a:picLocks noChangeAspect="1"/>
          </p:cNvPicPr>
          <p:nvPr userDrawn="1"/>
        </p:nvPicPr>
        <p:blipFill>
          <a:blip r:embed="rId2"/>
          <a:stretch>
            <a:fillRect/>
          </a:stretch>
        </p:blipFill>
        <p:spPr>
          <a:xfrm>
            <a:off x="9687575" y="179291"/>
            <a:ext cx="2504425" cy="1018846"/>
          </a:xfrm>
          <a:prstGeom prst="rect">
            <a:avLst/>
          </a:prstGeom>
        </p:spPr>
      </p:pic>
      <p:pic>
        <p:nvPicPr>
          <p:cNvPr id="6" name="Graphic 5">
            <a:extLst>
              <a:ext uri="{FF2B5EF4-FFF2-40B4-BE49-F238E27FC236}">
                <a16:creationId xmlns:a16="http://schemas.microsoft.com/office/drawing/2014/main" id="{AA749C14-1257-69A2-3277-718234875E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63315" y="1786383"/>
            <a:ext cx="2823316" cy="2823316"/>
          </a:xfrm>
          <a:prstGeom prst="rect">
            <a:avLst/>
          </a:prstGeom>
        </p:spPr>
      </p:pic>
    </p:spTree>
    <p:extLst>
      <p:ext uri="{BB962C8B-B14F-4D97-AF65-F5344CB8AC3E}">
        <p14:creationId xmlns:p14="http://schemas.microsoft.com/office/powerpoint/2010/main" val="2421893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 images">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069D3A40-C1BA-3B41-B82C-BF2457A5C794}"/>
              </a:ext>
            </a:extLst>
          </p:cNvPr>
          <p:cNvSpPr>
            <a:spLocks noGrp="1"/>
          </p:cNvSpPr>
          <p:nvPr>
            <p:ph type="body" idx="1"/>
          </p:nvPr>
        </p:nvSpPr>
        <p:spPr>
          <a:xfrm>
            <a:off x="1108013" y="3489155"/>
            <a:ext cx="3012884" cy="823912"/>
          </a:xfrm>
        </p:spPr>
        <p:txBody>
          <a:bodyPr anchor="b"/>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Text Placeholder 2">
            <a:extLst>
              <a:ext uri="{FF2B5EF4-FFF2-40B4-BE49-F238E27FC236}">
                <a16:creationId xmlns:a16="http://schemas.microsoft.com/office/drawing/2014/main" id="{B731D14A-BAB8-5443-AE3F-B775C8F011A6}"/>
              </a:ext>
            </a:extLst>
          </p:cNvPr>
          <p:cNvSpPr>
            <a:spLocks noGrp="1"/>
          </p:cNvSpPr>
          <p:nvPr>
            <p:ph type="body" idx="14"/>
          </p:nvPr>
        </p:nvSpPr>
        <p:spPr>
          <a:xfrm>
            <a:off x="1105390" y="4479989"/>
            <a:ext cx="2991122" cy="1299273"/>
          </a:xfrm>
        </p:spPr>
        <p:txBody>
          <a:bodyPr/>
          <a:lstStyle>
            <a:lvl1pPr marL="0" indent="0" algn="l">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5" name="Text Placeholder 2">
            <a:extLst>
              <a:ext uri="{FF2B5EF4-FFF2-40B4-BE49-F238E27FC236}">
                <a16:creationId xmlns:a16="http://schemas.microsoft.com/office/drawing/2014/main" id="{A5FE0B2F-BC00-F048-AA36-5BD963C8E0AB}"/>
              </a:ext>
            </a:extLst>
          </p:cNvPr>
          <p:cNvSpPr>
            <a:spLocks noGrp="1"/>
          </p:cNvSpPr>
          <p:nvPr>
            <p:ph type="body" idx="15"/>
          </p:nvPr>
        </p:nvSpPr>
        <p:spPr>
          <a:xfrm>
            <a:off x="4546157" y="3489155"/>
            <a:ext cx="3012884" cy="823912"/>
          </a:xfrm>
        </p:spPr>
        <p:txBody>
          <a:bodyPr anchor="b"/>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7" name="Text Placeholder 2">
            <a:extLst>
              <a:ext uri="{FF2B5EF4-FFF2-40B4-BE49-F238E27FC236}">
                <a16:creationId xmlns:a16="http://schemas.microsoft.com/office/drawing/2014/main" id="{73187FC6-29A8-034A-8651-43743DF3CE83}"/>
              </a:ext>
            </a:extLst>
          </p:cNvPr>
          <p:cNvSpPr>
            <a:spLocks noGrp="1"/>
          </p:cNvSpPr>
          <p:nvPr>
            <p:ph type="body" idx="17"/>
          </p:nvPr>
        </p:nvSpPr>
        <p:spPr>
          <a:xfrm>
            <a:off x="4543534" y="4479989"/>
            <a:ext cx="2991122" cy="1299273"/>
          </a:xfrm>
        </p:spPr>
        <p:txBody>
          <a:bodyPr/>
          <a:lstStyle>
            <a:lvl1pPr marL="0" indent="0" algn="l">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8" name="Text Placeholder 2">
            <a:extLst>
              <a:ext uri="{FF2B5EF4-FFF2-40B4-BE49-F238E27FC236}">
                <a16:creationId xmlns:a16="http://schemas.microsoft.com/office/drawing/2014/main" id="{C82EA4AC-086E-9348-8505-1F7917C0E8AF}"/>
              </a:ext>
            </a:extLst>
          </p:cNvPr>
          <p:cNvSpPr>
            <a:spLocks noGrp="1"/>
          </p:cNvSpPr>
          <p:nvPr>
            <p:ph type="body" idx="18"/>
          </p:nvPr>
        </p:nvSpPr>
        <p:spPr>
          <a:xfrm>
            <a:off x="7898957" y="3489155"/>
            <a:ext cx="3012884" cy="823912"/>
          </a:xfrm>
        </p:spPr>
        <p:txBody>
          <a:bodyPr anchor="b"/>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2">
            <a:extLst>
              <a:ext uri="{FF2B5EF4-FFF2-40B4-BE49-F238E27FC236}">
                <a16:creationId xmlns:a16="http://schemas.microsoft.com/office/drawing/2014/main" id="{CEAB354C-6D0B-1443-9377-37E071D406DD}"/>
              </a:ext>
            </a:extLst>
          </p:cNvPr>
          <p:cNvSpPr>
            <a:spLocks noGrp="1"/>
          </p:cNvSpPr>
          <p:nvPr>
            <p:ph type="body" idx="20"/>
          </p:nvPr>
        </p:nvSpPr>
        <p:spPr>
          <a:xfrm>
            <a:off x="7896334" y="4479989"/>
            <a:ext cx="2991122" cy="1299273"/>
          </a:xfrm>
        </p:spPr>
        <p:txBody>
          <a:bodyPr/>
          <a:lstStyle>
            <a:lvl1pPr marL="0" indent="0" algn="l">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3" name="Picture 2" descr="Purple hearts and text on a black background&#10;&#10;Description automatically generated">
            <a:extLst>
              <a:ext uri="{FF2B5EF4-FFF2-40B4-BE49-F238E27FC236}">
                <a16:creationId xmlns:a16="http://schemas.microsoft.com/office/drawing/2014/main" id="{62E2A623-D513-EB27-BC35-F2845E0DCE37}"/>
              </a:ext>
            </a:extLst>
          </p:cNvPr>
          <p:cNvPicPr>
            <a:picLocks noChangeAspect="1"/>
          </p:cNvPicPr>
          <p:nvPr userDrawn="1"/>
        </p:nvPicPr>
        <p:blipFill>
          <a:blip r:embed="rId2"/>
          <a:stretch>
            <a:fillRect/>
          </a:stretch>
        </p:blipFill>
        <p:spPr>
          <a:xfrm>
            <a:off x="9687575" y="179291"/>
            <a:ext cx="2504425" cy="1018846"/>
          </a:xfrm>
          <a:prstGeom prst="rect">
            <a:avLst/>
          </a:prstGeom>
        </p:spPr>
      </p:pic>
      <p:sp>
        <p:nvSpPr>
          <p:cNvPr id="4" name="Picture Placeholder 3">
            <a:extLst>
              <a:ext uri="{FF2B5EF4-FFF2-40B4-BE49-F238E27FC236}">
                <a16:creationId xmlns:a16="http://schemas.microsoft.com/office/drawing/2014/main" id="{55347941-6A80-F87E-B2BB-5D1D3588E10B}"/>
              </a:ext>
            </a:extLst>
          </p:cNvPr>
          <p:cNvSpPr>
            <a:spLocks noGrp="1"/>
          </p:cNvSpPr>
          <p:nvPr>
            <p:ph type="pic" sz="quarter" idx="10"/>
          </p:nvPr>
        </p:nvSpPr>
        <p:spPr>
          <a:xfrm>
            <a:off x="1504140" y="1290823"/>
            <a:ext cx="2193622" cy="2078023"/>
          </a:xfrm>
          <a:custGeom>
            <a:avLst/>
            <a:gdLst>
              <a:gd name="connsiteX0" fmla="*/ 1754635 w 4870688"/>
              <a:gd name="connsiteY0" fmla="*/ 1097 h 4563976"/>
              <a:gd name="connsiteX1" fmla="*/ 2782433 w 4870688"/>
              <a:gd name="connsiteY1" fmla="*/ 217391 h 4563976"/>
              <a:gd name="connsiteX2" fmla="*/ 4866495 w 4870688"/>
              <a:gd name="connsiteY2" fmla="*/ 3155031 h 4563976"/>
              <a:gd name="connsiteX3" fmla="*/ 4850519 w 4870688"/>
              <a:gd name="connsiteY3" fmla="*/ 3339525 h 4563976"/>
              <a:gd name="connsiteX4" fmla="*/ 4850636 w 4870688"/>
              <a:gd name="connsiteY4" fmla="*/ 3339525 h 4563976"/>
              <a:gd name="connsiteX5" fmla="*/ 2088256 w 4870688"/>
              <a:gd name="connsiteY5" fmla="*/ 4346583 h 4563976"/>
              <a:gd name="connsiteX6" fmla="*/ 4194 w 4870688"/>
              <a:gd name="connsiteY6" fmla="*/ 1408947 h 4563976"/>
              <a:gd name="connsiteX7" fmla="*/ 20170 w 4870688"/>
              <a:gd name="connsiteY7" fmla="*/ 1224454 h 4563976"/>
              <a:gd name="connsiteX8" fmla="*/ 1754635 w 4870688"/>
              <a:gd name="connsiteY8" fmla="*/ 1097 h 456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0688" h="4563976">
                <a:moveTo>
                  <a:pt x="1754635" y="1097"/>
                </a:moveTo>
                <a:cubicBezTo>
                  <a:pt x="2069767" y="-9234"/>
                  <a:pt x="2415701" y="52723"/>
                  <a:pt x="2782433" y="217391"/>
                </a:cubicBezTo>
                <a:cubicBezTo>
                  <a:pt x="4104156" y="810980"/>
                  <a:pt x="4937379" y="2440621"/>
                  <a:pt x="4866495" y="3155031"/>
                </a:cubicBezTo>
                <a:cubicBezTo>
                  <a:pt x="4870636" y="3214558"/>
                  <a:pt x="4865547" y="3275974"/>
                  <a:pt x="4850519" y="3339525"/>
                </a:cubicBezTo>
                <a:lnTo>
                  <a:pt x="4850636" y="3339525"/>
                </a:lnTo>
                <a:cubicBezTo>
                  <a:pt x="4689459" y="4020562"/>
                  <a:pt x="3555183" y="5005259"/>
                  <a:pt x="2088256" y="4346583"/>
                </a:cubicBezTo>
                <a:cubicBezTo>
                  <a:pt x="766533" y="3752998"/>
                  <a:pt x="-66689" y="2123357"/>
                  <a:pt x="4194" y="1408947"/>
                </a:cubicBezTo>
                <a:cubicBezTo>
                  <a:pt x="53" y="1349420"/>
                  <a:pt x="5142" y="1288004"/>
                  <a:pt x="20170" y="1224454"/>
                </a:cubicBezTo>
                <a:cubicBezTo>
                  <a:pt x="141052" y="713676"/>
                  <a:pt x="809237" y="32089"/>
                  <a:pt x="1754635" y="1097"/>
                </a:cubicBezTo>
                <a:close/>
              </a:path>
            </a:pathLst>
          </a:custGeom>
        </p:spPr>
        <p:txBody>
          <a:bodyPr wrap="square">
            <a:noAutofit/>
          </a:bodyPr>
          <a:lstStyle/>
          <a:p>
            <a:endParaRPr lang="en-US"/>
          </a:p>
        </p:txBody>
      </p:sp>
      <p:sp>
        <p:nvSpPr>
          <p:cNvPr id="5" name="Picture Placeholder 4">
            <a:extLst>
              <a:ext uri="{FF2B5EF4-FFF2-40B4-BE49-F238E27FC236}">
                <a16:creationId xmlns:a16="http://schemas.microsoft.com/office/drawing/2014/main" id="{57E581AD-7CAF-3969-80F7-DC52117F1D67}"/>
              </a:ext>
            </a:extLst>
          </p:cNvPr>
          <p:cNvSpPr>
            <a:spLocks noGrp="1"/>
          </p:cNvSpPr>
          <p:nvPr>
            <p:ph type="pic" sz="quarter" idx="21"/>
          </p:nvPr>
        </p:nvSpPr>
        <p:spPr>
          <a:xfrm>
            <a:off x="4942284" y="1290823"/>
            <a:ext cx="2193622" cy="2078023"/>
          </a:xfrm>
          <a:custGeom>
            <a:avLst/>
            <a:gdLst>
              <a:gd name="connsiteX0" fmla="*/ 1754635 w 4870688"/>
              <a:gd name="connsiteY0" fmla="*/ 1097 h 4563976"/>
              <a:gd name="connsiteX1" fmla="*/ 2782433 w 4870688"/>
              <a:gd name="connsiteY1" fmla="*/ 217391 h 4563976"/>
              <a:gd name="connsiteX2" fmla="*/ 4866495 w 4870688"/>
              <a:gd name="connsiteY2" fmla="*/ 3155031 h 4563976"/>
              <a:gd name="connsiteX3" fmla="*/ 4850519 w 4870688"/>
              <a:gd name="connsiteY3" fmla="*/ 3339525 h 4563976"/>
              <a:gd name="connsiteX4" fmla="*/ 4850636 w 4870688"/>
              <a:gd name="connsiteY4" fmla="*/ 3339525 h 4563976"/>
              <a:gd name="connsiteX5" fmla="*/ 2088256 w 4870688"/>
              <a:gd name="connsiteY5" fmla="*/ 4346583 h 4563976"/>
              <a:gd name="connsiteX6" fmla="*/ 4194 w 4870688"/>
              <a:gd name="connsiteY6" fmla="*/ 1408947 h 4563976"/>
              <a:gd name="connsiteX7" fmla="*/ 20170 w 4870688"/>
              <a:gd name="connsiteY7" fmla="*/ 1224454 h 4563976"/>
              <a:gd name="connsiteX8" fmla="*/ 1754635 w 4870688"/>
              <a:gd name="connsiteY8" fmla="*/ 1097 h 456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0688" h="4563976">
                <a:moveTo>
                  <a:pt x="1754635" y="1097"/>
                </a:moveTo>
                <a:cubicBezTo>
                  <a:pt x="2069767" y="-9234"/>
                  <a:pt x="2415701" y="52723"/>
                  <a:pt x="2782433" y="217391"/>
                </a:cubicBezTo>
                <a:cubicBezTo>
                  <a:pt x="4104156" y="810980"/>
                  <a:pt x="4937379" y="2440621"/>
                  <a:pt x="4866495" y="3155031"/>
                </a:cubicBezTo>
                <a:cubicBezTo>
                  <a:pt x="4870636" y="3214558"/>
                  <a:pt x="4865547" y="3275974"/>
                  <a:pt x="4850519" y="3339525"/>
                </a:cubicBezTo>
                <a:lnTo>
                  <a:pt x="4850636" y="3339525"/>
                </a:lnTo>
                <a:cubicBezTo>
                  <a:pt x="4689459" y="4020562"/>
                  <a:pt x="3555183" y="5005259"/>
                  <a:pt x="2088256" y="4346583"/>
                </a:cubicBezTo>
                <a:cubicBezTo>
                  <a:pt x="766533" y="3752998"/>
                  <a:pt x="-66689" y="2123357"/>
                  <a:pt x="4194" y="1408947"/>
                </a:cubicBezTo>
                <a:cubicBezTo>
                  <a:pt x="53" y="1349420"/>
                  <a:pt x="5142" y="1288004"/>
                  <a:pt x="20170" y="1224454"/>
                </a:cubicBezTo>
                <a:cubicBezTo>
                  <a:pt x="141052" y="713676"/>
                  <a:pt x="809237" y="32089"/>
                  <a:pt x="1754635" y="1097"/>
                </a:cubicBezTo>
                <a:close/>
              </a:path>
            </a:pathLst>
          </a:custGeom>
        </p:spPr>
        <p:txBody>
          <a:bodyPr wrap="square">
            <a:noAutofit/>
          </a:bodyPr>
          <a:lstStyle/>
          <a:p>
            <a:endParaRPr lang="en-US"/>
          </a:p>
        </p:txBody>
      </p:sp>
      <p:sp>
        <p:nvSpPr>
          <p:cNvPr id="6" name="Picture Placeholder 5">
            <a:extLst>
              <a:ext uri="{FF2B5EF4-FFF2-40B4-BE49-F238E27FC236}">
                <a16:creationId xmlns:a16="http://schemas.microsoft.com/office/drawing/2014/main" id="{9A23F64D-9D1C-22E3-160A-4CF479131F2E}"/>
              </a:ext>
            </a:extLst>
          </p:cNvPr>
          <p:cNvSpPr>
            <a:spLocks noGrp="1"/>
          </p:cNvSpPr>
          <p:nvPr>
            <p:ph type="pic" sz="quarter" idx="22"/>
          </p:nvPr>
        </p:nvSpPr>
        <p:spPr>
          <a:xfrm>
            <a:off x="8295084" y="1290823"/>
            <a:ext cx="2193622" cy="2078023"/>
          </a:xfrm>
          <a:custGeom>
            <a:avLst/>
            <a:gdLst>
              <a:gd name="connsiteX0" fmla="*/ 1754635 w 4870688"/>
              <a:gd name="connsiteY0" fmla="*/ 1097 h 4563976"/>
              <a:gd name="connsiteX1" fmla="*/ 2782433 w 4870688"/>
              <a:gd name="connsiteY1" fmla="*/ 217391 h 4563976"/>
              <a:gd name="connsiteX2" fmla="*/ 4866495 w 4870688"/>
              <a:gd name="connsiteY2" fmla="*/ 3155031 h 4563976"/>
              <a:gd name="connsiteX3" fmla="*/ 4850519 w 4870688"/>
              <a:gd name="connsiteY3" fmla="*/ 3339525 h 4563976"/>
              <a:gd name="connsiteX4" fmla="*/ 4850636 w 4870688"/>
              <a:gd name="connsiteY4" fmla="*/ 3339525 h 4563976"/>
              <a:gd name="connsiteX5" fmla="*/ 2088256 w 4870688"/>
              <a:gd name="connsiteY5" fmla="*/ 4346583 h 4563976"/>
              <a:gd name="connsiteX6" fmla="*/ 4194 w 4870688"/>
              <a:gd name="connsiteY6" fmla="*/ 1408947 h 4563976"/>
              <a:gd name="connsiteX7" fmla="*/ 20170 w 4870688"/>
              <a:gd name="connsiteY7" fmla="*/ 1224454 h 4563976"/>
              <a:gd name="connsiteX8" fmla="*/ 1754635 w 4870688"/>
              <a:gd name="connsiteY8" fmla="*/ 1097 h 456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0688" h="4563976">
                <a:moveTo>
                  <a:pt x="1754635" y="1097"/>
                </a:moveTo>
                <a:cubicBezTo>
                  <a:pt x="2069767" y="-9234"/>
                  <a:pt x="2415701" y="52723"/>
                  <a:pt x="2782433" y="217391"/>
                </a:cubicBezTo>
                <a:cubicBezTo>
                  <a:pt x="4104156" y="810980"/>
                  <a:pt x="4937379" y="2440621"/>
                  <a:pt x="4866495" y="3155031"/>
                </a:cubicBezTo>
                <a:cubicBezTo>
                  <a:pt x="4870636" y="3214558"/>
                  <a:pt x="4865547" y="3275974"/>
                  <a:pt x="4850519" y="3339525"/>
                </a:cubicBezTo>
                <a:lnTo>
                  <a:pt x="4850636" y="3339525"/>
                </a:lnTo>
                <a:cubicBezTo>
                  <a:pt x="4689459" y="4020562"/>
                  <a:pt x="3555183" y="5005259"/>
                  <a:pt x="2088256" y="4346583"/>
                </a:cubicBezTo>
                <a:cubicBezTo>
                  <a:pt x="766533" y="3752998"/>
                  <a:pt x="-66689" y="2123357"/>
                  <a:pt x="4194" y="1408947"/>
                </a:cubicBezTo>
                <a:cubicBezTo>
                  <a:pt x="53" y="1349420"/>
                  <a:pt x="5142" y="1288004"/>
                  <a:pt x="20170" y="1224454"/>
                </a:cubicBezTo>
                <a:cubicBezTo>
                  <a:pt x="141052" y="713676"/>
                  <a:pt x="809237" y="32089"/>
                  <a:pt x="1754635" y="1097"/>
                </a:cubicBezTo>
                <a:close/>
              </a:path>
            </a:pathLst>
          </a:custGeom>
        </p:spPr>
        <p:txBody>
          <a:bodyPr wrap="square">
            <a:noAutofit/>
          </a:bodyPr>
          <a:lstStyle/>
          <a:p>
            <a:endParaRPr lang="en-US"/>
          </a:p>
        </p:txBody>
      </p:sp>
    </p:spTree>
    <p:extLst>
      <p:ext uri="{BB962C8B-B14F-4D97-AF65-F5344CB8AC3E}">
        <p14:creationId xmlns:p14="http://schemas.microsoft.com/office/powerpoint/2010/main" val="3551721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 + illustrati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069D3A40-C1BA-3B41-B82C-BF2457A5C794}"/>
              </a:ext>
            </a:extLst>
          </p:cNvPr>
          <p:cNvSpPr>
            <a:spLocks noGrp="1"/>
          </p:cNvSpPr>
          <p:nvPr>
            <p:ph type="body" idx="1"/>
          </p:nvPr>
        </p:nvSpPr>
        <p:spPr>
          <a:xfrm>
            <a:off x="1108013" y="3610505"/>
            <a:ext cx="3012884" cy="823912"/>
          </a:xfrm>
        </p:spPr>
        <p:txBody>
          <a:bodyPr anchor="b"/>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Text Placeholder 2">
            <a:extLst>
              <a:ext uri="{FF2B5EF4-FFF2-40B4-BE49-F238E27FC236}">
                <a16:creationId xmlns:a16="http://schemas.microsoft.com/office/drawing/2014/main" id="{B731D14A-BAB8-5443-AE3F-B775C8F011A6}"/>
              </a:ext>
            </a:extLst>
          </p:cNvPr>
          <p:cNvSpPr>
            <a:spLocks noGrp="1"/>
          </p:cNvSpPr>
          <p:nvPr>
            <p:ph type="body" idx="14"/>
          </p:nvPr>
        </p:nvSpPr>
        <p:spPr>
          <a:xfrm>
            <a:off x="1105390" y="4601339"/>
            <a:ext cx="2991122" cy="1743899"/>
          </a:xfrm>
        </p:spPr>
        <p:txBody>
          <a:bodyPr/>
          <a:lstStyle>
            <a:lvl1pPr marL="0" indent="0" algn="l">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5" name="Text Placeholder 2">
            <a:extLst>
              <a:ext uri="{FF2B5EF4-FFF2-40B4-BE49-F238E27FC236}">
                <a16:creationId xmlns:a16="http://schemas.microsoft.com/office/drawing/2014/main" id="{A5FE0B2F-BC00-F048-AA36-5BD963C8E0AB}"/>
              </a:ext>
            </a:extLst>
          </p:cNvPr>
          <p:cNvSpPr>
            <a:spLocks noGrp="1"/>
          </p:cNvSpPr>
          <p:nvPr>
            <p:ph type="body" idx="15"/>
          </p:nvPr>
        </p:nvSpPr>
        <p:spPr>
          <a:xfrm>
            <a:off x="4546157" y="3610505"/>
            <a:ext cx="3012884" cy="823912"/>
          </a:xfrm>
        </p:spPr>
        <p:txBody>
          <a:bodyPr anchor="b"/>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7" name="Text Placeholder 2">
            <a:extLst>
              <a:ext uri="{FF2B5EF4-FFF2-40B4-BE49-F238E27FC236}">
                <a16:creationId xmlns:a16="http://schemas.microsoft.com/office/drawing/2014/main" id="{73187FC6-29A8-034A-8651-43743DF3CE83}"/>
              </a:ext>
            </a:extLst>
          </p:cNvPr>
          <p:cNvSpPr>
            <a:spLocks noGrp="1"/>
          </p:cNvSpPr>
          <p:nvPr>
            <p:ph type="body" idx="17"/>
          </p:nvPr>
        </p:nvSpPr>
        <p:spPr>
          <a:xfrm>
            <a:off x="4543534" y="4601339"/>
            <a:ext cx="2991122" cy="1743899"/>
          </a:xfrm>
        </p:spPr>
        <p:txBody>
          <a:bodyPr/>
          <a:lstStyle>
            <a:lvl1pPr marL="0" indent="0" algn="l">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8" name="Text Placeholder 2">
            <a:extLst>
              <a:ext uri="{FF2B5EF4-FFF2-40B4-BE49-F238E27FC236}">
                <a16:creationId xmlns:a16="http://schemas.microsoft.com/office/drawing/2014/main" id="{C82EA4AC-086E-9348-8505-1F7917C0E8AF}"/>
              </a:ext>
            </a:extLst>
          </p:cNvPr>
          <p:cNvSpPr>
            <a:spLocks noGrp="1"/>
          </p:cNvSpPr>
          <p:nvPr>
            <p:ph type="body" idx="18"/>
          </p:nvPr>
        </p:nvSpPr>
        <p:spPr>
          <a:xfrm>
            <a:off x="7898957" y="3610505"/>
            <a:ext cx="3012884" cy="823912"/>
          </a:xfrm>
        </p:spPr>
        <p:txBody>
          <a:bodyPr anchor="b"/>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2">
            <a:extLst>
              <a:ext uri="{FF2B5EF4-FFF2-40B4-BE49-F238E27FC236}">
                <a16:creationId xmlns:a16="http://schemas.microsoft.com/office/drawing/2014/main" id="{CEAB354C-6D0B-1443-9377-37E071D406DD}"/>
              </a:ext>
            </a:extLst>
          </p:cNvPr>
          <p:cNvSpPr>
            <a:spLocks noGrp="1"/>
          </p:cNvSpPr>
          <p:nvPr>
            <p:ph type="body" idx="20"/>
          </p:nvPr>
        </p:nvSpPr>
        <p:spPr>
          <a:xfrm>
            <a:off x="7896334" y="4601339"/>
            <a:ext cx="2991122" cy="1743899"/>
          </a:xfrm>
        </p:spPr>
        <p:txBody>
          <a:bodyPr/>
          <a:lstStyle>
            <a:lvl1pPr marL="0" indent="0" algn="l">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29" name="Picture 28" descr="Purple hearts and text on a black background&#10;&#10;Description automatically generated">
            <a:extLst>
              <a:ext uri="{FF2B5EF4-FFF2-40B4-BE49-F238E27FC236}">
                <a16:creationId xmlns:a16="http://schemas.microsoft.com/office/drawing/2014/main" id="{607493F0-66F6-8131-1527-3DAD2F463E10}"/>
              </a:ext>
            </a:extLst>
          </p:cNvPr>
          <p:cNvPicPr>
            <a:picLocks noChangeAspect="1"/>
          </p:cNvPicPr>
          <p:nvPr userDrawn="1"/>
        </p:nvPicPr>
        <p:blipFill>
          <a:blip r:embed="rId2"/>
          <a:stretch>
            <a:fillRect/>
          </a:stretch>
        </p:blipFill>
        <p:spPr>
          <a:xfrm>
            <a:off x="9687575" y="179291"/>
            <a:ext cx="2504425" cy="1018846"/>
          </a:xfrm>
          <a:prstGeom prst="rect">
            <a:avLst/>
          </a:prstGeom>
        </p:spPr>
      </p:pic>
      <p:pic>
        <p:nvPicPr>
          <p:cNvPr id="30" name="Graphic 29">
            <a:extLst>
              <a:ext uri="{FF2B5EF4-FFF2-40B4-BE49-F238E27FC236}">
                <a16:creationId xmlns:a16="http://schemas.microsoft.com/office/drawing/2014/main" id="{4752F265-9F9D-0F42-5509-198A5DBC8EF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271160" y="1088534"/>
            <a:ext cx="2686589" cy="2686589"/>
          </a:xfrm>
          <a:prstGeom prst="rect">
            <a:avLst/>
          </a:prstGeom>
        </p:spPr>
      </p:pic>
      <p:pic>
        <p:nvPicPr>
          <p:cNvPr id="31" name="Graphic 30">
            <a:extLst>
              <a:ext uri="{FF2B5EF4-FFF2-40B4-BE49-F238E27FC236}">
                <a16:creationId xmlns:a16="http://schemas.microsoft.com/office/drawing/2014/main" id="{BEAFCF49-B346-DDFA-73D4-DBE93E654B75}"/>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4930379" y="1323111"/>
            <a:ext cx="2217431" cy="2217431"/>
          </a:xfrm>
          <a:prstGeom prst="rect">
            <a:avLst/>
          </a:prstGeom>
        </p:spPr>
      </p:pic>
      <p:pic>
        <p:nvPicPr>
          <p:cNvPr id="32" name="Graphic 31">
            <a:extLst>
              <a:ext uri="{FF2B5EF4-FFF2-40B4-BE49-F238E27FC236}">
                <a16:creationId xmlns:a16="http://schemas.microsoft.com/office/drawing/2014/main" id="{BE26338E-9B7D-056B-0C4A-CF12B97FC052}"/>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7973744" y="1179615"/>
            <a:ext cx="2504425" cy="2504425"/>
          </a:xfrm>
          <a:prstGeom prst="rect">
            <a:avLst/>
          </a:prstGeom>
        </p:spPr>
      </p:pic>
    </p:spTree>
    <p:extLst>
      <p:ext uri="{BB962C8B-B14F-4D97-AF65-F5344CB8AC3E}">
        <p14:creationId xmlns:p14="http://schemas.microsoft.com/office/powerpoint/2010/main" val="1048346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3 column + illustration">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931EFAEB-0764-8748-837C-4AF914FA8D28}"/>
              </a:ext>
            </a:extLst>
          </p:cNvPr>
          <p:cNvSpPr>
            <a:spLocks noGrp="1"/>
          </p:cNvSpPr>
          <p:nvPr>
            <p:ph type="body" idx="1" hasCustomPrompt="1"/>
          </p:nvPr>
        </p:nvSpPr>
        <p:spPr>
          <a:xfrm>
            <a:off x="6795247" y="1410875"/>
            <a:ext cx="4325471" cy="4109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 heading goes here:</a:t>
            </a:r>
          </a:p>
        </p:txBody>
      </p:sp>
      <p:sp>
        <p:nvSpPr>
          <p:cNvPr id="7" name="Text Placeholder 2">
            <a:extLst>
              <a:ext uri="{FF2B5EF4-FFF2-40B4-BE49-F238E27FC236}">
                <a16:creationId xmlns:a16="http://schemas.microsoft.com/office/drawing/2014/main" id="{0F7C14B6-C298-934D-B5B9-5CE8440CAD9E}"/>
              </a:ext>
            </a:extLst>
          </p:cNvPr>
          <p:cNvSpPr>
            <a:spLocks noGrp="1"/>
          </p:cNvSpPr>
          <p:nvPr>
            <p:ph type="body" idx="13"/>
          </p:nvPr>
        </p:nvSpPr>
        <p:spPr>
          <a:xfrm>
            <a:off x="6795247" y="1940128"/>
            <a:ext cx="4325471" cy="707600"/>
          </a:xfrm>
        </p:spPr>
        <p:txBody>
          <a:bodyPr/>
          <a:lstStyle>
            <a:lvl1pPr marL="0" indent="0">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5" name="Text Placeholder 2">
            <a:extLst>
              <a:ext uri="{FF2B5EF4-FFF2-40B4-BE49-F238E27FC236}">
                <a16:creationId xmlns:a16="http://schemas.microsoft.com/office/drawing/2014/main" id="{3177F16E-90D6-75D0-6361-DB5BFB085F54}"/>
              </a:ext>
            </a:extLst>
          </p:cNvPr>
          <p:cNvSpPr>
            <a:spLocks noGrp="1"/>
          </p:cNvSpPr>
          <p:nvPr>
            <p:ph type="body" idx="20" hasCustomPrompt="1"/>
          </p:nvPr>
        </p:nvSpPr>
        <p:spPr>
          <a:xfrm>
            <a:off x="6795247" y="3199334"/>
            <a:ext cx="4325471" cy="4109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 heading goes here:</a:t>
            </a:r>
          </a:p>
        </p:txBody>
      </p:sp>
      <p:sp>
        <p:nvSpPr>
          <p:cNvPr id="26" name="Text Placeholder 2">
            <a:extLst>
              <a:ext uri="{FF2B5EF4-FFF2-40B4-BE49-F238E27FC236}">
                <a16:creationId xmlns:a16="http://schemas.microsoft.com/office/drawing/2014/main" id="{6AF705AD-2F53-8811-6F69-2F6CEE66D5FF}"/>
              </a:ext>
            </a:extLst>
          </p:cNvPr>
          <p:cNvSpPr>
            <a:spLocks noGrp="1"/>
          </p:cNvSpPr>
          <p:nvPr>
            <p:ph type="body" idx="21"/>
          </p:nvPr>
        </p:nvSpPr>
        <p:spPr>
          <a:xfrm>
            <a:off x="6795247" y="3728587"/>
            <a:ext cx="4325471" cy="707600"/>
          </a:xfrm>
        </p:spPr>
        <p:txBody>
          <a:bodyPr/>
          <a:lstStyle>
            <a:lvl1pPr marL="0" indent="0">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7" name="Text Placeholder 2">
            <a:extLst>
              <a:ext uri="{FF2B5EF4-FFF2-40B4-BE49-F238E27FC236}">
                <a16:creationId xmlns:a16="http://schemas.microsoft.com/office/drawing/2014/main" id="{6500109F-0800-6F97-A3B4-40CC87F27601}"/>
              </a:ext>
            </a:extLst>
          </p:cNvPr>
          <p:cNvSpPr>
            <a:spLocks noGrp="1"/>
          </p:cNvSpPr>
          <p:nvPr>
            <p:ph type="body" idx="22" hasCustomPrompt="1"/>
          </p:nvPr>
        </p:nvSpPr>
        <p:spPr>
          <a:xfrm>
            <a:off x="6795247" y="5028134"/>
            <a:ext cx="4325471" cy="4109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 heading goes here:</a:t>
            </a:r>
          </a:p>
        </p:txBody>
      </p:sp>
      <p:sp>
        <p:nvSpPr>
          <p:cNvPr id="28" name="Text Placeholder 2">
            <a:extLst>
              <a:ext uri="{FF2B5EF4-FFF2-40B4-BE49-F238E27FC236}">
                <a16:creationId xmlns:a16="http://schemas.microsoft.com/office/drawing/2014/main" id="{3109AE65-4C03-478E-77D3-37D083541106}"/>
              </a:ext>
            </a:extLst>
          </p:cNvPr>
          <p:cNvSpPr>
            <a:spLocks noGrp="1"/>
          </p:cNvSpPr>
          <p:nvPr>
            <p:ph type="body" idx="23"/>
          </p:nvPr>
        </p:nvSpPr>
        <p:spPr>
          <a:xfrm>
            <a:off x="6795247" y="5557387"/>
            <a:ext cx="4325471" cy="707600"/>
          </a:xfrm>
        </p:spPr>
        <p:txBody>
          <a:bodyPr/>
          <a:lstStyle>
            <a:lvl1pPr marL="0" indent="0">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3" name="Title 1">
            <a:extLst>
              <a:ext uri="{FF2B5EF4-FFF2-40B4-BE49-F238E27FC236}">
                <a16:creationId xmlns:a16="http://schemas.microsoft.com/office/drawing/2014/main" id="{79DCC9E8-2D5A-60C1-F745-EDBB34E0EA98}"/>
              </a:ext>
            </a:extLst>
          </p:cNvPr>
          <p:cNvSpPr>
            <a:spLocks noGrp="1"/>
          </p:cNvSpPr>
          <p:nvPr>
            <p:ph type="title" hasCustomPrompt="1"/>
          </p:nvPr>
        </p:nvSpPr>
        <p:spPr>
          <a:xfrm>
            <a:off x="463315" y="417938"/>
            <a:ext cx="4122540" cy="1675782"/>
          </a:xfrm>
        </p:spPr>
        <p:txBody>
          <a:bodyPr anchor="t" anchorCtr="0">
            <a:normAutofit/>
          </a:bodyPr>
          <a:lstStyle>
            <a:lvl1pPr>
              <a:defRPr sz="3600">
                <a:solidFill>
                  <a:schemeClr val="tx1"/>
                </a:solidFill>
              </a:defRPr>
            </a:lvl1pPr>
          </a:lstStyle>
          <a:p>
            <a:r>
              <a:rPr lang="en-GB"/>
              <a:t>Click to edit  Master title style</a:t>
            </a:r>
            <a:endParaRPr lang="en-US"/>
          </a:p>
        </p:txBody>
      </p:sp>
      <p:pic>
        <p:nvPicPr>
          <p:cNvPr id="29" name="Picture 28" descr="Purple hearts and text on a black background&#10;&#10;Description automatically generated">
            <a:extLst>
              <a:ext uri="{FF2B5EF4-FFF2-40B4-BE49-F238E27FC236}">
                <a16:creationId xmlns:a16="http://schemas.microsoft.com/office/drawing/2014/main" id="{8C47617B-0671-6A36-E0A2-59692C8B9C4A}"/>
              </a:ext>
            </a:extLst>
          </p:cNvPr>
          <p:cNvPicPr>
            <a:picLocks noChangeAspect="1"/>
          </p:cNvPicPr>
          <p:nvPr userDrawn="1"/>
        </p:nvPicPr>
        <p:blipFill>
          <a:blip r:embed="rId2"/>
          <a:stretch>
            <a:fillRect/>
          </a:stretch>
        </p:blipFill>
        <p:spPr>
          <a:xfrm>
            <a:off x="9687575" y="179291"/>
            <a:ext cx="2504425" cy="1018846"/>
          </a:xfrm>
          <a:prstGeom prst="rect">
            <a:avLst/>
          </a:prstGeom>
        </p:spPr>
      </p:pic>
      <p:pic>
        <p:nvPicPr>
          <p:cNvPr id="31" name="Graphic 30">
            <a:extLst>
              <a:ext uri="{FF2B5EF4-FFF2-40B4-BE49-F238E27FC236}">
                <a16:creationId xmlns:a16="http://schemas.microsoft.com/office/drawing/2014/main" id="{FB1CA687-92F6-F5DE-124D-009EC672562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215483" y="1351847"/>
            <a:ext cx="1483746" cy="1483746"/>
          </a:xfrm>
          <a:prstGeom prst="rect">
            <a:avLst/>
          </a:prstGeom>
        </p:spPr>
      </p:pic>
      <p:pic>
        <p:nvPicPr>
          <p:cNvPr id="32" name="Graphic 31">
            <a:extLst>
              <a:ext uri="{FF2B5EF4-FFF2-40B4-BE49-F238E27FC236}">
                <a16:creationId xmlns:a16="http://schemas.microsoft.com/office/drawing/2014/main" id="{3188EC13-EA9A-5206-D61D-AD102AF3E9B1}"/>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119465" y="4719496"/>
            <a:ext cx="1675782" cy="1675782"/>
          </a:xfrm>
          <a:prstGeom prst="rect">
            <a:avLst/>
          </a:prstGeom>
        </p:spPr>
      </p:pic>
      <p:sp>
        <p:nvSpPr>
          <p:cNvPr id="2" name="Text Placeholder 2">
            <a:extLst>
              <a:ext uri="{FF2B5EF4-FFF2-40B4-BE49-F238E27FC236}">
                <a16:creationId xmlns:a16="http://schemas.microsoft.com/office/drawing/2014/main" id="{27F7DD03-AF4C-A24F-1FAE-70F0BFD2C1B5}"/>
              </a:ext>
            </a:extLst>
          </p:cNvPr>
          <p:cNvSpPr>
            <a:spLocks noGrp="1"/>
          </p:cNvSpPr>
          <p:nvPr>
            <p:ph type="body" idx="24" hasCustomPrompt="1"/>
          </p:nvPr>
        </p:nvSpPr>
        <p:spPr>
          <a:xfrm>
            <a:off x="463315" y="2442272"/>
            <a:ext cx="4325471" cy="4109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 heading goes here:</a:t>
            </a:r>
          </a:p>
        </p:txBody>
      </p:sp>
      <p:sp>
        <p:nvSpPr>
          <p:cNvPr id="3" name="Text Placeholder 2">
            <a:extLst>
              <a:ext uri="{FF2B5EF4-FFF2-40B4-BE49-F238E27FC236}">
                <a16:creationId xmlns:a16="http://schemas.microsoft.com/office/drawing/2014/main" id="{B6B082CE-A621-0822-93E8-3093C2A013FA}"/>
              </a:ext>
            </a:extLst>
          </p:cNvPr>
          <p:cNvSpPr>
            <a:spLocks noGrp="1"/>
          </p:cNvSpPr>
          <p:nvPr>
            <p:ph type="body" idx="25" hasCustomPrompt="1"/>
          </p:nvPr>
        </p:nvSpPr>
        <p:spPr>
          <a:xfrm>
            <a:off x="463314" y="4159611"/>
            <a:ext cx="4325471" cy="4109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 heading goes here:</a:t>
            </a:r>
          </a:p>
        </p:txBody>
      </p:sp>
      <p:sp>
        <p:nvSpPr>
          <p:cNvPr id="4" name="Text Placeholder 2">
            <a:extLst>
              <a:ext uri="{FF2B5EF4-FFF2-40B4-BE49-F238E27FC236}">
                <a16:creationId xmlns:a16="http://schemas.microsoft.com/office/drawing/2014/main" id="{E3710E82-319B-B22A-9E83-078E17A8ED99}"/>
              </a:ext>
            </a:extLst>
          </p:cNvPr>
          <p:cNvSpPr>
            <a:spLocks noGrp="1"/>
          </p:cNvSpPr>
          <p:nvPr>
            <p:ph type="body" idx="26"/>
          </p:nvPr>
        </p:nvSpPr>
        <p:spPr>
          <a:xfrm>
            <a:off x="463314" y="3020987"/>
            <a:ext cx="4325471" cy="707600"/>
          </a:xfrm>
        </p:spPr>
        <p:txBody>
          <a:bodyPr/>
          <a:lstStyle>
            <a:lvl1pPr marL="0" indent="0">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Text Placeholder 2">
            <a:extLst>
              <a:ext uri="{FF2B5EF4-FFF2-40B4-BE49-F238E27FC236}">
                <a16:creationId xmlns:a16="http://schemas.microsoft.com/office/drawing/2014/main" id="{CF16C214-0AD6-1A44-B606-B957A8D65D43}"/>
              </a:ext>
            </a:extLst>
          </p:cNvPr>
          <p:cNvSpPr>
            <a:spLocks noGrp="1"/>
          </p:cNvSpPr>
          <p:nvPr>
            <p:ph type="body" idx="27"/>
          </p:nvPr>
        </p:nvSpPr>
        <p:spPr>
          <a:xfrm>
            <a:off x="463313" y="4731445"/>
            <a:ext cx="4325471" cy="707600"/>
          </a:xfrm>
        </p:spPr>
        <p:txBody>
          <a:bodyPr/>
          <a:lstStyle>
            <a:lvl1pPr marL="0" indent="0">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6" name="Graphic 5">
            <a:extLst>
              <a:ext uri="{FF2B5EF4-FFF2-40B4-BE49-F238E27FC236}">
                <a16:creationId xmlns:a16="http://schemas.microsoft.com/office/drawing/2014/main" id="{1DA8F811-7B54-0A19-2EF9-1C546DD81594}"/>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4910205" y="2835593"/>
            <a:ext cx="1824581" cy="1824581"/>
          </a:xfrm>
          <a:prstGeom prst="rect">
            <a:avLst/>
          </a:prstGeom>
        </p:spPr>
      </p:pic>
    </p:spTree>
    <p:extLst>
      <p:ext uri="{BB962C8B-B14F-4D97-AF65-F5344CB8AC3E}">
        <p14:creationId xmlns:p14="http://schemas.microsoft.com/office/powerpoint/2010/main" val="1914685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3 column + illustration">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931EFAEB-0764-8748-837C-4AF914FA8D28}"/>
              </a:ext>
            </a:extLst>
          </p:cNvPr>
          <p:cNvSpPr>
            <a:spLocks noGrp="1"/>
          </p:cNvSpPr>
          <p:nvPr>
            <p:ph type="body" idx="1" hasCustomPrompt="1"/>
          </p:nvPr>
        </p:nvSpPr>
        <p:spPr>
          <a:xfrm>
            <a:off x="6795247" y="1410875"/>
            <a:ext cx="4325471" cy="4109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 heading goes here:</a:t>
            </a:r>
          </a:p>
        </p:txBody>
      </p:sp>
      <p:sp>
        <p:nvSpPr>
          <p:cNvPr id="7" name="Text Placeholder 2">
            <a:extLst>
              <a:ext uri="{FF2B5EF4-FFF2-40B4-BE49-F238E27FC236}">
                <a16:creationId xmlns:a16="http://schemas.microsoft.com/office/drawing/2014/main" id="{0F7C14B6-C298-934D-B5B9-5CE8440CAD9E}"/>
              </a:ext>
            </a:extLst>
          </p:cNvPr>
          <p:cNvSpPr>
            <a:spLocks noGrp="1"/>
          </p:cNvSpPr>
          <p:nvPr>
            <p:ph type="body" idx="13"/>
          </p:nvPr>
        </p:nvSpPr>
        <p:spPr>
          <a:xfrm>
            <a:off x="6795247" y="1940128"/>
            <a:ext cx="4325471" cy="707600"/>
          </a:xfrm>
        </p:spPr>
        <p:txBody>
          <a:bodyPr/>
          <a:lstStyle>
            <a:lvl1pPr marL="0" indent="0">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5" name="Text Placeholder 2">
            <a:extLst>
              <a:ext uri="{FF2B5EF4-FFF2-40B4-BE49-F238E27FC236}">
                <a16:creationId xmlns:a16="http://schemas.microsoft.com/office/drawing/2014/main" id="{3177F16E-90D6-75D0-6361-DB5BFB085F54}"/>
              </a:ext>
            </a:extLst>
          </p:cNvPr>
          <p:cNvSpPr>
            <a:spLocks noGrp="1"/>
          </p:cNvSpPr>
          <p:nvPr>
            <p:ph type="body" idx="20" hasCustomPrompt="1"/>
          </p:nvPr>
        </p:nvSpPr>
        <p:spPr>
          <a:xfrm>
            <a:off x="6795247" y="3199334"/>
            <a:ext cx="4325471" cy="4109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 heading goes here:</a:t>
            </a:r>
          </a:p>
        </p:txBody>
      </p:sp>
      <p:sp>
        <p:nvSpPr>
          <p:cNvPr id="26" name="Text Placeholder 2">
            <a:extLst>
              <a:ext uri="{FF2B5EF4-FFF2-40B4-BE49-F238E27FC236}">
                <a16:creationId xmlns:a16="http://schemas.microsoft.com/office/drawing/2014/main" id="{6AF705AD-2F53-8811-6F69-2F6CEE66D5FF}"/>
              </a:ext>
            </a:extLst>
          </p:cNvPr>
          <p:cNvSpPr>
            <a:spLocks noGrp="1"/>
          </p:cNvSpPr>
          <p:nvPr>
            <p:ph type="body" idx="21"/>
          </p:nvPr>
        </p:nvSpPr>
        <p:spPr>
          <a:xfrm>
            <a:off x="6795247" y="3728587"/>
            <a:ext cx="4325471" cy="707600"/>
          </a:xfrm>
        </p:spPr>
        <p:txBody>
          <a:bodyPr/>
          <a:lstStyle>
            <a:lvl1pPr marL="0" indent="0">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7" name="Text Placeholder 2">
            <a:extLst>
              <a:ext uri="{FF2B5EF4-FFF2-40B4-BE49-F238E27FC236}">
                <a16:creationId xmlns:a16="http://schemas.microsoft.com/office/drawing/2014/main" id="{6500109F-0800-6F97-A3B4-40CC87F27601}"/>
              </a:ext>
            </a:extLst>
          </p:cNvPr>
          <p:cNvSpPr>
            <a:spLocks noGrp="1"/>
          </p:cNvSpPr>
          <p:nvPr>
            <p:ph type="body" idx="22" hasCustomPrompt="1"/>
          </p:nvPr>
        </p:nvSpPr>
        <p:spPr>
          <a:xfrm>
            <a:off x="6795247" y="5028134"/>
            <a:ext cx="4325471" cy="4109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 heading goes here:</a:t>
            </a:r>
          </a:p>
        </p:txBody>
      </p:sp>
      <p:sp>
        <p:nvSpPr>
          <p:cNvPr id="28" name="Text Placeholder 2">
            <a:extLst>
              <a:ext uri="{FF2B5EF4-FFF2-40B4-BE49-F238E27FC236}">
                <a16:creationId xmlns:a16="http://schemas.microsoft.com/office/drawing/2014/main" id="{3109AE65-4C03-478E-77D3-37D083541106}"/>
              </a:ext>
            </a:extLst>
          </p:cNvPr>
          <p:cNvSpPr>
            <a:spLocks noGrp="1"/>
          </p:cNvSpPr>
          <p:nvPr>
            <p:ph type="body" idx="23"/>
          </p:nvPr>
        </p:nvSpPr>
        <p:spPr>
          <a:xfrm>
            <a:off x="6795247" y="5557387"/>
            <a:ext cx="4325471" cy="707600"/>
          </a:xfrm>
        </p:spPr>
        <p:txBody>
          <a:bodyPr/>
          <a:lstStyle>
            <a:lvl1pPr marL="0" indent="0">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3" name="Title 1">
            <a:extLst>
              <a:ext uri="{FF2B5EF4-FFF2-40B4-BE49-F238E27FC236}">
                <a16:creationId xmlns:a16="http://schemas.microsoft.com/office/drawing/2014/main" id="{79DCC9E8-2D5A-60C1-F745-EDBB34E0EA98}"/>
              </a:ext>
            </a:extLst>
          </p:cNvPr>
          <p:cNvSpPr>
            <a:spLocks noGrp="1"/>
          </p:cNvSpPr>
          <p:nvPr>
            <p:ph type="title" hasCustomPrompt="1"/>
          </p:nvPr>
        </p:nvSpPr>
        <p:spPr>
          <a:xfrm>
            <a:off x="463315" y="417938"/>
            <a:ext cx="4122540" cy="1675782"/>
          </a:xfrm>
        </p:spPr>
        <p:txBody>
          <a:bodyPr anchor="t" anchorCtr="0">
            <a:normAutofit/>
          </a:bodyPr>
          <a:lstStyle>
            <a:lvl1pPr>
              <a:defRPr sz="3600">
                <a:solidFill>
                  <a:schemeClr val="tx1"/>
                </a:solidFill>
              </a:defRPr>
            </a:lvl1pPr>
          </a:lstStyle>
          <a:p>
            <a:r>
              <a:rPr lang="en-GB"/>
              <a:t>Click to edit  Master title style</a:t>
            </a:r>
            <a:endParaRPr lang="en-US"/>
          </a:p>
        </p:txBody>
      </p:sp>
      <p:pic>
        <p:nvPicPr>
          <p:cNvPr id="29" name="Picture 28" descr="Purple hearts and text on a black background&#10;&#10;Description automatically generated">
            <a:extLst>
              <a:ext uri="{FF2B5EF4-FFF2-40B4-BE49-F238E27FC236}">
                <a16:creationId xmlns:a16="http://schemas.microsoft.com/office/drawing/2014/main" id="{8C47617B-0671-6A36-E0A2-59692C8B9C4A}"/>
              </a:ext>
            </a:extLst>
          </p:cNvPr>
          <p:cNvPicPr>
            <a:picLocks noChangeAspect="1"/>
          </p:cNvPicPr>
          <p:nvPr userDrawn="1"/>
        </p:nvPicPr>
        <p:blipFill>
          <a:blip r:embed="rId2"/>
          <a:stretch>
            <a:fillRect/>
          </a:stretch>
        </p:blipFill>
        <p:spPr>
          <a:xfrm>
            <a:off x="9687575" y="179291"/>
            <a:ext cx="2504425" cy="1018846"/>
          </a:xfrm>
          <a:prstGeom prst="rect">
            <a:avLst/>
          </a:prstGeom>
        </p:spPr>
      </p:pic>
      <p:sp>
        <p:nvSpPr>
          <p:cNvPr id="3" name="Picture Placeholder 4">
            <a:extLst>
              <a:ext uri="{FF2B5EF4-FFF2-40B4-BE49-F238E27FC236}">
                <a16:creationId xmlns:a16="http://schemas.microsoft.com/office/drawing/2014/main" id="{2B81E0A8-5C1F-007E-D407-391F43343C7C}"/>
              </a:ext>
            </a:extLst>
          </p:cNvPr>
          <p:cNvSpPr>
            <a:spLocks noGrp="1"/>
          </p:cNvSpPr>
          <p:nvPr>
            <p:ph type="pic" sz="quarter" idx="24"/>
          </p:nvPr>
        </p:nvSpPr>
        <p:spPr>
          <a:xfrm>
            <a:off x="4783795" y="1294543"/>
            <a:ext cx="1656449" cy="1617778"/>
          </a:xfrm>
          <a:custGeom>
            <a:avLst/>
            <a:gdLst>
              <a:gd name="connsiteX0" fmla="*/ 1754635 w 4870688"/>
              <a:gd name="connsiteY0" fmla="*/ 1097 h 4563976"/>
              <a:gd name="connsiteX1" fmla="*/ 2782433 w 4870688"/>
              <a:gd name="connsiteY1" fmla="*/ 217391 h 4563976"/>
              <a:gd name="connsiteX2" fmla="*/ 4866495 w 4870688"/>
              <a:gd name="connsiteY2" fmla="*/ 3155031 h 4563976"/>
              <a:gd name="connsiteX3" fmla="*/ 4850519 w 4870688"/>
              <a:gd name="connsiteY3" fmla="*/ 3339525 h 4563976"/>
              <a:gd name="connsiteX4" fmla="*/ 4850636 w 4870688"/>
              <a:gd name="connsiteY4" fmla="*/ 3339525 h 4563976"/>
              <a:gd name="connsiteX5" fmla="*/ 2088256 w 4870688"/>
              <a:gd name="connsiteY5" fmla="*/ 4346583 h 4563976"/>
              <a:gd name="connsiteX6" fmla="*/ 4194 w 4870688"/>
              <a:gd name="connsiteY6" fmla="*/ 1408947 h 4563976"/>
              <a:gd name="connsiteX7" fmla="*/ 20170 w 4870688"/>
              <a:gd name="connsiteY7" fmla="*/ 1224454 h 4563976"/>
              <a:gd name="connsiteX8" fmla="*/ 1754635 w 4870688"/>
              <a:gd name="connsiteY8" fmla="*/ 1097 h 456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0688" h="4563976">
                <a:moveTo>
                  <a:pt x="1754635" y="1097"/>
                </a:moveTo>
                <a:cubicBezTo>
                  <a:pt x="2069767" y="-9234"/>
                  <a:pt x="2415701" y="52723"/>
                  <a:pt x="2782433" y="217391"/>
                </a:cubicBezTo>
                <a:cubicBezTo>
                  <a:pt x="4104156" y="810980"/>
                  <a:pt x="4937379" y="2440621"/>
                  <a:pt x="4866495" y="3155031"/>
                </a:cubicBezTo>
                <a:cubicBezTo>
                  <a:pt x="4870636" y="3214558"/>
                  <a:pt x="4865547" y="3275974"/>
                  <a:pt x="4850519" y="3339525"/>
                </a:cubicBezTo>
                <a:lnTo>
                  <a:pt x="4850636" y="3339525"/>
                </a:lnTo>
                <a:cubicBezTo>
                  <a:pt x="4689459" y="4020562"/>
                  <a:pt x="3555183" y="5005259"/>
                  <a:pt x="2088256" y="4346583"/>
                </a:cubicBezTo>
                <a:cubicBezTo>
                  <a:pt x="766533" y="3752998"/>
                  <a:pt x="-66689" y="2123357"/>
                  <a:pt x="4194" y="1408947"/>
                </a:cubicBezTo>
                <a:cubicBezTo>
                  <a:pt x="53" y="1349420"/>
                  <a:pt x="5142" y="1288004"/>
                  <a:pt x="20170" y="1224454"/>
                </a:cubicBezTo>
                <a:cubicBezTo>
                  <a:pt x="141052" y="713676"/>
                  <a:pt x="809237" y="32089"/>
                  <a:pt x="1754635" y="1097"/>
                </a:cubicBezTo>
                <a:close/>
              </a:path>
            </a:pathLst>
          </a:custGeom>
        </p:spPr>
        <p:txBody>
          <a:bodyPr wrap="square">
            <a:noAutofit/>
          </a:bodyPr>
          <a:lstStyle/>
          <a:p>
            <a:endParaRPr lang="en-US"/>
          </a:p>
        </p:txBody>
      </p:sp>
      <p:sp>
        <p:nvSpPr>
          <p:cNvPr id="5" name="Picture Placeholder 4">
            <a:extLst>
              <a:ext uri="{FF2B5EF4-FFF2-40B4-BE49-F238E27FC236}">
                <a16:creationId xmlns:a16="http://schemas.microsoft.com/office/drawing/2014/main" id="{15BAFC2A-E40B-A221-EC50-29B133ECB737}"/>
              </a:ext>
            </a:extLst>
          </p:cNvPr>
          <p:cNvSpPr>
            <a:spLocks noGrp="1"/>
          </p:cNvSpPr>
          <p:nvPr>
            <p:ph type="pic" sz="quarter" idx="25"/>
          </p:nvPr>
        </p:nvSpPr>
        <p:spPr>
          <a:xfrm>
            <a:off x="4783795" y="3091070"/>
            <a:ext cx="1656449" cy="1617778"/>
          </a:xfrm>
          <a:custGeom>
            <a:avLst/>
            <a:gdLst>
              <a:gd name="connsiteX0" fmla="*/ 1754635 w 4870688"/>
              <a:gd name="connsiteY0" fmla="*/ 1097 h 4563976"/>
              <a:gd name="connsiteX1" fmla="*/ 2782433 w 4870688"/>
              <a:gd name="connsiteY1" fmla="*/ 217391 h 4563976"/>
              <a:gd name="connsiteX2" fmla="*/ 4866495 w 4870688"/>
              <a:gd name="connsiteY2" fmla="*/ 3155031 h 4563976"/>
              <a:gd name="connsiteX3" fmla="*/ 4850519 w 4870688"/>
              <a:gd name="connsiteY3" fmla="*/ 3339525 h 4563976"/>
              <a:gd name="connsiteX4" fmla="*/ 4850636 w 4870688"/>
              <a:gd name="connsiteY4" fmla="*/ 3339525 h 4563976"/>
              <a:gd name="connsiteX5" fmla="*/ 2088256 w 4870688"/>
              <a:gd name="connsiteY5" fmla="*/ 4346583 h 4563976"/>
              <a:gd name="connsiteX6" fmla="*/ 4194 w 4870688"/>
              <a:gd name="connsiteY6" fmla="*/ 1408947 h 4563976"/>
              <a:gd name="connsiteX7" fmla="*/ 20170 w 4870688"/>
              <a:gd name="connsiteY7" fmla="*/ 1224454 h 4563976"/>
              <a:gd name="connsiteX8" fmla="*/ 1754635 w 4870688"/>
              <a:gd name="connsiteY8" fmla="*/ 1097 h 456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0688" h="4563976">
                <a:moveTo>
                  <a:pt x="1754635" y="1097"/>
                </a:moveTo>
                <a:cubicBezTo>
                  <a:pt x="2069767" y="-9234"/>
                  <a:pt x="2415701" y="52723"/>
                  <a:pt x="2782433" y="217391"/>
                </a:cubicBezTo>
                <a:cubicBezTo>
                  <a:pt x="4104156" y="810980"/>
                  <a:pt x="4937379" y="2440621"/>
                  <a:pt x="4866495" y="3155031"/>
                </a:cubicBezTo>
                <a:cubicBezTo>
                  <a:pt x="4870636" y="3214558"/>
                  <a:pt x="4865547" y="3275974"/>
                  <a:pt x="4850519" y="3339525"/>
                </a:cubicBezTo>
                <a:lnTo>
                  <a:pt x="4850636" y="3339525"/>
                </a:lnTo>
                <a:cubicBezTo>
                  <a:pt x="4689459" y="4020562"/>
                  <a:pt x="3555183" y="5005259"/>
                  <a:pt x="2088256" y="4346583"/>
                </a:cubicBezTo>
                <a:cubicBezTo>
                  <a:pt x="766533" y="3752998"/>
                  <a:pt x="-66689" y="2123357"/>
                  <a:pt x="4194" y="1408947"/>
                </a:cubicBezTo>
                <a:cubicBezTo>
                  <a:pt x="53" y="1349420"/>
                  <a:pt x="5142" y="1288004"/>
                  <a:pt x="20170" y="1224454"/>
                </a:cubicBezTo>
                <a:cubicBezTo>
                  <a:pt x="141052" y="713676"/>
                  <a:pt x="809237" y="32089"/>
                  <a:pt x="1754635" y="1097"/>
                </a:cubicBezTo>
                <a:close/>
              </a:path>
            </a:pathLst>
          </a:custGeom>
        </p:spPr>
        <p:txBody>
          <a:bodyPr wrap="square">
            <a:noAutofit/>
          </a:bodyPr>
          <a:lstStyle/>
          <a:p>
            <a:endParaRPr lang="en-US"/>
          </a:p>
        </p:txBody>
      </p:sp>
      <p:sp>
        <p:nvSpPr>
          <p:cNvPr id="6" name="Picture Placeholder 4">
            <a:extLst>
              <a:ext uri="{FF2B5EF4-FFF2-40B4-BE49-F238E27FC236}">
                <a16:creationId xmlns:a16="http://schemas.microsoft.com/office/drawing/2014/main" id="{98D0739E-B5B8-498E-91C6-8E8C557180DD}"/>
              </a:ext>
            </a:extLst>
          </p:cNvPr>
          <p:cNvSpPr>
            <a:spLocks noGrp="1"/>
          </p:cNvSpPr>
          <p:nvPr>
            <p:ph type="pic" sz="quarter" idx="26"/>
          </p:nvPr>
        </p:nvSpPr>
        <p:spPr>
          <a:xfrm>
            <a:off x="4783795" y="4876839"/>
            <a:ext cx="1656449" cy="1617778"/>
          </a:xfrm>
          <a:custGeom>
            <a:avLst/>
            <a:gdLst>
              <a:gd name="connsiteX0" fmla="*/ 1754635 w 4870688"/>
              <a:gd name="connsiteY0" fmla="*/ 1097 h 4563976"/>
              <a:gd name="connsiteX1" fmla="*/ 2782433 w 4870688"/>
              <a:gd name="connsiteY1" fmla="*/ 217391 h 4563976"/>
              <a:gd name="connsiteX2" fmla="*/ 4866495 w 4870688"/>
              <a:gd name="connsiteY2" fmla="*/ 3155031 h 4563976"/>
              <a:gd name="connsiteX3" fmla="*/ 4850519 w 4870688"/>
              <a:gd name="connsiteY3" fmla="*/ 3339525 h 4563976"/>
              <a:gd name="connsiteX4" fmla="*/ 4850636 w 4870688"/>
              <a:gd name="connsiteY4" fmla="*/ 3339525 h 4563976"/>
              <a:gd name="connsiteX5" fmla="*/ 2088256 w 4870688"/>
              <a:gd name="connsiteY5" fmla="*/ 4346583 h 4563976"/>
              <a:gd name="connsiteX6" fmla="*/ 4194 w 4870688"/>
              <a:gd name="connsiteY6" fmla="*/ 1408947 h 4563976"/>
              <a:gd name="connsiteX7" fmla="*/ 20170 w 4870688"/>
              <a:gd name="connsiteY7" fmla="*/ 1224454 h 4563976"/>
              <a:gd name="connsiteX8" fmla="*/ 1754635 w 4870688"/>
              <a:gd name="connsiteY8" fmla="*/ 1097 h 456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0688" h="4563976">
                <a:moveTo>
                  <a:pt x="1754635" y="1097"/>
                </a:moveTo>
                <a:cubicBezTo>
                  <a:pt x="2069767" y="-9234"/>
                  <a:pt x="2415701" y="52723"/>
                  <a:pt x="2782433" y="217391"/>
                </a:cubicBezTo>
                <a:cubicBezTo>
                  <a:pt x="4104156" y="810980"/>
                  <a:pt x="4937379" y="2440621"/>
                  <a:pt x="4866495" y="3155031"/>
                </a:cubicBezTo>
                <a:cubicBezTo>
                  <a:pt x="4870636" y="3214558"/>
                  <a:pt x="4865547" y="3275974"/>
                  <a:pt x="4850519" y="3339525"/>
                </a:cubicBezTo>
                <a:lnTo>
                  <a:pt x="4850636" y="3339525"/>
                </a:lnTo>
                <a:cubicBezTo>
                  <a:pt x="4689459" y="4020562"/>
                  <a:pt x="3555183" y="5005259"/>
                  <a:pt x="2088256" y="4346583"/>
                </a:cubicBezTo>
                <a:cubicBezTo>
                  <a:pt x="766533" y="3752998"/>
                  <a:pt x="-66689" y="2123357"/>
                  <a:pt x="4194" y="1408947"/>
                </a:cubicBezTo>
                <a:cubicBezTo>
                  <a:pt x="53" y="1349420"/>
                  <a:pt x="5142" y="1288004"/>
                  <a:pt x="20170" y="1224454"/>
                </a:cubicBezTo>
                <a:cubicBezTo>
                  <a:pt x="141052" y="713676"/>
                  <a:pt x="809237" y="32089"/>
                  <a:pt x="1754635" y="1097"/>
                </a:cubicBezTo>
                <a:close/>
              </a:path>
            </a:pathLst>
          </a:custGeom>
        </p:spPr>
        <p:txBody>
          <a:bodyPr wrap="square">
            <a:noAutofit/>
          </a:bodyPr>
          <a:lstStyle/>
          <a:p>
            <a:endParaRPr lang="en-US"/>
          </a:p>
        </p:txBody>
      </p:sp>
    </p:spTree>
    <p:extLst>
      <p:ext uri="{BB962C8B-B14F-4D97-AF65-F5344CB8AC3E}">
        <p14:creationId xmlns:p14="http://schemas.microsoft.com/office/powerpoint/2010/main" val="448729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text only">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069D3A40-C1BA-3B41-B82C-BF2457A5C794}"/>
              </a:ext>
            </a:extLst>
          </p:cNvPr>
          <p:cNvSpPr>
            <a:spLocks noGrp="1"/>
          </p:cNvSpPr>
          <p:nvPr>
            <p:ph type="body" idx="1"/>
          </p:nvPr>
        </p:nvSpPr>
        <p:spPr>
          <a:xfrm>
            <a:off x="1108013" y="1226120"/>
            <a:ext cx="3012884" cy="823912"/>
          </a:xfrm>
        </p:spPr>
        <p:txBody>
          <a:bodyPr anchor="b"/>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Text Placeholder 2">
            <a:extLst>
              <a:ext uri="{FF2B5EF4-FFF2-40B4-BE49-F238E27FC236}">
                <a16:creationId xmlns:a16="http://schemas.microsoft.com/office/drawing/2014/main" id="{B731D14A-BAB8-5443-AE3F-B775C8F011A6}"/>
              </a:ext>
            </a:extLst>
          </p:cNvPr>
          <p:cNvSpPr>
            <a:spLocks noGrp="1"/>
          </p:cNvSpPr>
          <p:nvPr>
            <p:ph type="body" idx="14"/>
          </p:nvPr>
        </p:nvSpPr>
        <p:spPr>
          <a:xfrm>
            <a:off x="1105390" y="2216954"/>
            <a:ext cx="2991122" cy="3524089"/>
          </a:xfrm>
        </p:spPr>
        <p:txBody>
          <a:bodyPr/>
          <a:lstStyle>
            <a:lvl1pPr marL="0" indent="0" algn="l">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5" name="Text Placeholder 2">
            <a:extLst>
              <a:ext uri="{FF2B5EF4-FFF2-40B4-BE49-F238E27FC236}">
                <a16:creationId xmlns:a16="http://schemas.microsoft.com/office/drawing/2014/main" id="{A5FE0B2F-BC00-F048-AA36-5BD963C8E0AB}"/>
              </a:ext>
            </a:extLst>
          </p:cNvPr>
          <p:cNvSpPr>
            <a:spLocks noGrp="1"/>
          </p:cNvSpPr>
          <p:nvPr>
            <p:ph type="body" idx="15"/>
          </p:nvPr>
        </p:nvSpPr>
        <p:spPr>
          <a:xfrm>
            <a:off x="4546157" y="1226120"/>
            <a:ext cx="3012884" cy="823912"/>
          </a:xfrm>
        </p:spPr>
        <p:txBody>
          <a:bodyPr anchor="b"/>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7" name="Text Placeholder 2">
            <a:extLst>
              <a:ext uri="{FF2B5EF4-FFF2-40B4-BE49-F238E27FC236}">
                <a16:creationId xmlns:a16="http://schemas.microsoft.com/office/drawing/2014/main" id="{73187FC6-29A8-034A-8651-43743DF3CE83}"/>
              </a:ext>
            </a:extLst>
          </p:cNvPr>
          <p:cNvSpPr>
            <a:spLocks noGrp="1"/>
          </p:cNvSpPr>
          <p:nvPr>
            <p:ph type="body" idx="17"/>
          </p:nvPr>
        </p:nvSpPr>
        <p:spPr>
          <a:xfrm>
            <a:off x="4543534" y="2216954"/>
            <a:ext cx="2991122" cy="3524089"/>
          </a:xfrm>
        </p:spPr>
        <p:txBody>
          <a:bodyPr/>
          <a:lstStyle>
            <a:lvl1pPr marL="0" indent="0" algn="l">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8" name="Text Placeholder 2">
            <a:extLst>
              <a:ext uri="{FF2B5EF4-FFF2-40B4-BE49-F238E27FC236}">
                <a16:creationId xmlns:a16="http://schemas.microsoft.com/office/drawing/2014/main" id="{C82EA4AC-086E-9348-8505-1F7917C0E8AF}"/>
              </a:ext>
            </a:extLst>
          </p:cNvPr>
          <p:cNvSpPr>
            <a:spLocks noGrp="1"/>
          </p:cNvSpPr>
          <p:nvPr>
            <p:ph type="body" idx="18"/>
          </p:nvPr>
        </p:nvSpPr>
        <p:spPr>
          <a:xfrm>
            <a:off x="7898957" y="1226120"/>
            <a:ext cx="3012884" cy="823912"/>
          </a:xfrm>
        </p:spPr>
        <p:txBody>
          <a:bodyPr anchor="b"/>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2">
            <a:extLst>
              <a:ext uri="{FF2B5EF4-FFF2-40B4-BE49-F238E27FC236}">
                <a16:creationId xmlns:a16="http://schemas.microsoft.com/office/drawing/2014/main" id="{CEAB354C-6D0B-1443-9377-37E071D406DD}"/>
              </a:ext>
            </a:extLst>
          </p:cNvPr>
          <p:cNvSpPr>
            <a:spLocks noGrp="1"/>
          </p:cNvSpPr>
          <p:nvPr>
            <p:ph type="body" idx="20"/>
          </p:nvPr>
        </p:nvSpPr>
        <p:spPr>
          <a:xfrm>
            <a:off x="7896334" y="2216954"/>
            <a:ext cx="2991122" cy="3524089"/>
          </a:xfrm>
        </p:spPr>
        <p:txBody>
          <a:bodyPr/>
          <a:lstStyle>
            <a:lvl1pPr marL="0" indent="0" algn="l">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3" name="Picture 2" descr="Purple hearts and text on a black background&#10;&#10;Description automatically generated">
            <a:extLst>
              <a:ext uri="{FF2B5EF4-FFF2-40B4-BE49-F238E27FC236}">
                <a16:creationId xmlns:a16="http://schemas.microsoft.com/office/drawing/2014/main" id="{A4B2BCF8-3A23-3686-DF25-D133DAA7F070}"/>
              </a:ext>
            </a:extLst>
          </p:cNvPr>
          <p:cNvPicPr>
            <a:picLocks noChangeAspect="1"/>
          </p:cNvPicPr>
          <p:nvPr userDrawn="1"/>
        </p:nvPicPr>
        <p:blipFill>
          <a:blip r:embed="rId2"/>
          <a:stretch>
            <a:fillRect/>
          </a:stretch>
        </p:blipFill>
        <p:spPr>
          <a:xfrm>
            <a:off x="9687575" y="179291"/>
            <a:ext cx="2504425" cy="1018846"/>
          </a:xfrm>
          <a:prstGeom prst="rect">
            <a:avLst/>
          </a:prstGeom>
        </p:spPr>
      </p:pic>
    </p:spTree>
    <p:extLst>
      <p:ext uri="{BB962C8B-B14F-4D97-AF65-F5344CB8AC3E}">
        <p14:creationId xmlns:p14="http://schemas.microsoft.com/office/powerpoint/2010/main" val="2715937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3 column text only">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069D3A40-C1BA-3B41-B82C-BF2457A5C794}"/>
              </a:ext>
            </a:extLst>
          </p:cNvPr>
          <p:cNvSpPr>
            <a:spLocks noGrp="1"/>
          </p:cNvSpPr>
          <p:nvPr>
            <p:ph type="body" idx="1"/>
          </p:nvPr>
        </p:nvSpPr>
        <p:spPr>
          <a:xfrm>
            <a:off x="465937" y="2121835"/>
            <a:ext cx="3426855" cy="755756"/>
          </a:xfrm>
        </p:spPr>
        <p:txBody>
          <a:bodyPr anchor="b"/>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Text Placeholder 2">
            <a:extLst>
              <a:ext uri="{FF2B5EF4-FFF2-40B4-BE49-F238E27FC236}">
                <a16:creationId xmlns:a16="http://schemas.microsoft.com/office/drawing/2014/main" id="{B731D14A-BAB8-5443-AE3F-B775C8F011A6}"/>
              </a:ext>
            </a:extLst>
          </p:cNvPr>
          <p:cNvSpPr>
            <a:spLocks noGrp="1"/>
          </p:cNvSpPr>
          <p:nvPr>
            <p:ph type="body" idx="14"/>
          </p:nvPr>
        </p:nvSpPr>
        <p:spPr>
          <a:xfrm>
            <a:off x="463315" y="3112669"/>
            <a:ext cx="3402103" cy="3232569"/>
          </a:xfrm>
        </p:spPr>
        <p:txBody>
          <a:bodyPr/>
          <a:lstStyle>
            <a:lvl1pPr marL="0" indent="0" algn="l">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5" name="Text Placeholder 2">
            <a:extLst>
              <a:ext uri="{FF2B5EF4-FFF2-40B4-BE49-F238E27FC236}">
                <a16:creationId xmlns:a16="http://schemas.microsoft.com/office/drawing/2014/main" id="{A5FE0B2F-BC00-F048-AA36-5BD963C8E0AB}"/>
              </a:ext>
            </a:extLst>
          </p:cNvPr>
          <p:cNvSpPr>
            <a:spLocks noGrp="1"/>
          </p:cNvSpPr>
          <p:nvPr>
            <p:ph type="body" idx="15"/>
          </p:nvPr>
        </p:nvSpPr>
        <p:spPr>
          <a:xfrm>
            <a:off x="4301697" y="2121835"/>
            <a:ext cx="3426855" cy="755756"/>
          </a:xfrm>
        </p:spPr>
        <p:txBody>
          <a:bodyPr anchor="b"/>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7" name="Text Placeholder 2">
            <a:extLst>
              <a:ext uri="{FF2B5EF4-FFF2-40B4-BE49-F238E27FC236}">
                <a16:creationId xmlns:a16="http://schemas.microsoft.com/office/drawing/2014/main" id="{73187FC6-29A8-034A-8651-43743DF3CE83}"/>
              </a:ext>
            </a:extLst>
          </p:cNvPr>
          <p:cNvSpPr>
            <a:spLocks noGrp="1"/>
          </p:cNvSpPr>
          <p:nvPr>
            <p:ph type="body" idx="17"/>
          </p:nvPr>
        </p:nvSpPr>
        <p:spPr>
          <a:xfrm>
            <a:off x="4299075" y="3112669"/>
            <a:ext cx="3402103" cy="3232569"/>
          </a:xfrm>
        </p:spPr>
        <p:txBody>
          <a:bodyPr/>
          <a:lstStyle>
            <a:lvl1pPr marL="0" indent="0" algn="l">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8" name="Text Placeholder 2">
            <a:extLst>
              <a:ext uri="{FF2B5EF4-FFF2-40B4-BE49-F238E27FC236}">
                <a16:creationId xmlns:a16="http://schemas.microsoft.com/office/drawing/2014/main" id="{C82EA4AC-086E-9348-8505-1F7917C0E8AF}"/>
              </a:ext>
            </a:extLst>
          </p:cNvPr>
          <p:cNvSpPr>
            <a:spLocks noGrp="1"/>
          </p:cNvSpPr>
          <p:nvPr>
            <p:ph type="body" idx="18"/>
          </p:nvPr>
        </p:nvSpPr>
        <p:spPr>
          <a:xfrm>
            <a:off x="8299208" y="2121835"/>
            <a:ext cx="3426855" cy="755756"/>
          </a:xfrm>
        </p:spPr>
        <p:txBody>
          <a:bodyPr anchor="b"/>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2">
            <a:extLst>
              <a:ext uri="{FF2B5EF4-FFF2-40B4-BE49-F238E27FC236}">
                <a16:creationId xmlns:a16="http://schemas.microsoft.com/office/drawing/2014/main" id="{CEAB354C-6D0B-1443-9377-37E071D406DD}"/>
              </a:ext>
            </a:extLst>
          </p:cNvPr>
          <p:cNvSpPr>
            <a:spLocks noGrp="1"/>
          </p:cNvSpPr>
          <p:nvPr>
            <p:ph type="body" idx="20"/>
          </p:nvPr>
        </p:nvSpPr>
        <p:spPr>
          <a:xfrm>
            <a:off x="8296586" y="3112669"/>
            <a:ext cx="3402103" cy="3232569"/>
          </a:xfrm>
        </p:spPr>
        <p:txBody>
          <a:bodyPr/>
          <a:lstStyle>
            <a:lvl1pPr marL="0" indent="0" algn="l">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3" name="Title 1">
            <a:extLst>
              <a:ext uri="{FF2B5EF4-FFF2-40B4-BE49-F238E27FC236}">
                <a16:creationId xmlns:a16="http://schemas.microsoft.com/office/drawing/2014/main" id="{6C010075-2D81-2C6E-A1CC-D1F6392E4F35}"/>
              </a:ext>
            </a:extLst>
          </p:cNvPr>
          <p:cNvSpPr>
            <a:spLocks noGrp="1"/>
          </p:cNvSpPr>
          <p:nvPr>
            <p:ph type="title" hasCustomPrompt="1"/>
          </p:nvPr>
        </p:nvSpPr>
        <p:spPr>
          <a:xfrm>
            <a:off x="463315" y="417938"/>
            <a:ext cx="7890976" cy="939807"/>
          </a:xfrm>
        </p:spPr>
        <p:txBody>
          <a:bodyPr anchor="t" anchorCtr="0">
            <a:normAutofit/>
          </a:bodyPr>
          <a:lstStyle>
            <a:lvl1pPr>
              <a:defRPr sz="3600">
                <a:solidFill>
                  <a:schemeClr val="tx1"/>
                </a:solidFill>
              </a:defRPr>
            </a:lvl1pPr>
          </a:lstStyle>
          <a:p>
            <a:r>
              <a:rPr lang="en-GB"/>
              <a:t>Click to edit  Master title style</a:t>
            </a:r>
            <a:endParaRPr lang="en-US"/>
          </a:p>
        </p:txBody>
      </p:sp>
      <p:pic>
        <p:nvPicPr>
          <p:cNvPr id="4" name="Picture 3" descr="Purple hearts and text on a black background&#10;&#10;Description automatically generated">
            <a:extLst>
              <a:ext uri="{FF2B5EF4-FFF2-40B4-BE49-F238E27FC236}">
                <a16:creationId xmlns:a16="http://schemas.microsoft.com/office/drawing/2014/main" id="{53B2E17D-5EE2-2EFA-D9C3-29E24DC7C60F}"/>
              </a:ext>
            </a:extLst>
          </p:cNvPr>
          <p:cNvPicPr>
            <a:picLocks noChangeAspect="1"/>
          </p:cNvPicPr>
          <p:nvPr userDrawn="1"/>
        </p:nvPicPr>
        <p:blipFill>
          <a:blip r:embed="rId2"/>
          <a:stretch>
            <a:fillRect/>
          </a:stretch>
        </p:blipFill>
        <p:spPr>
          <a:xfrm>
            <a:off x="9687575" y="179291"/>
            <a:ext cx="2504425" cy="1018846"/>
          </a:xfrm>
          <a:prstGeom prst="rect">
            <a:avLst/>
          </a:prstGeom>
        </p:spPr>
      </p:pic>
    </p:spTree>
    <p:extLst>
      <p:ext uri="{BB962C8B-B14F-4D97-AF65-F5344CB8AC3E}">
        <p14:creationId xmlns:p14="http://schemas.microsoft.com/office/powerpoint/2010/main" val="3509760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3 column text only">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B731D14A-BAB8-5443-AE3F-B775C8F011A6}"/>
              </a:ext>
            </a:extLst>
          </p:cNvPr>
          <p:cNvSpPr>
            <a:spLocks noGrp="1"/>
          </p:cNvSpPr>
          <p:nvPr>
            <p:ph type="body" idx="14"/>
          </p:nvPr>
        </p:nvSpPr>
        <p:spPr>
          <a:xfrm>
            <a:off x="515937" y="2216953"/>
            <a:ext cx="3079085" cy="4128284"/>
          </a:xfrm>
        </p:spPr>
        <p:txBody>
          <a:bodyPr/>
          <a:lstStyle>
            <a:lvl1pPr marL="0" indent="0" algn="l">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7" name="Text Placeholder 2">
            <a:extLst>
              <a:ext uri="{FF2B5EF4-FFF2-40B4-BE49-F238E27FC236}">
                <a16:creationId xmlns:a16="http://schemas.microsoft.com/office/drawing/2014/main" id="{73187FC6-29A8-034A-8651-43743DF3CE83}"/>
              </a:ext>
            </a:extLst>
          </p:cNvPr>
          <p:cNvSpPr>
            <a:spLocks noGrp="1"/>
          </p:cNvSpPr>
          <p:nvPr>
            <p:ph type="body" idx="17"/>
          </p:nvPr>
        </p:nvSpPr>
        <p:spPr>
          <a:xfrm>
            <a:off x="4083714" y="2216954"/>
            <a:ext cx="3079085" cy="4128284"/>
          </a:xfrm>
        </p:spPr>
        <p:txBody>
          <a:bodyPr/>
          <a:lstStyle>
            <a:lvl1pPr marL="0" indent="0" algn="l">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2" name="Content Placeholder 3">
            <a:extLst>
              <a:ext uri="{FF2B5EF4-FFF2-40B4-BE49-F238E27FC236}">
                <a16:creationId xmlns:a16="http://schemas.microsoft.com/office/drawing/2014/main" id="{6AC2AF4D-7667-5D0A-7AF2-CB687709132D}"/>
              </a:ext>
            </a:extLst>
          </p:cNvPr>
          <p:cNvSpPr>
            <a:spLocks noGrp="1"/>
          </p:cNvSpPr>
          <p:nvPr>
            <p:ph sz="half" idx="2" hasCustomPrompt="1"/>
          </p:nvPr>
        </p:nvSpPr>
        <p:spPr>
          <a:xfrm>
            <a:off x="7772569" y="2216953"/>
            <a:ext cx="4017356" cy="270228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mtClean="0">
                <a:solidFill>
                  <a:schemeClr val="tx1"/>
                </a:solidFill>
                <a:effectLst/>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r>
              <a:rPr lang="en-US"/>
              <a:t>Pull out quotation or paragraph can go here</a:t>
            </a:r>
          </a:p>
        </p:txBody>
      </p:sp>
      <p:sp>
        <p:nvSpPr>
          <p:cNvPr id="3" name="Title 1">
            <a:extLst>
              <a:ext uri="{FF2B5EF4-FFF2-40B4-BE49-F238E27FC236}">
                <a16:creationId xmlns:a16="http://schemas.microsoft.com/office/drawing/2014/main" id="{24669301-92F1-69BA-5B0C-D2C3D8B3CE8E}"/>
              </a:ext>
            </a:extLst>
          </p:cNvPr>
          <p:cNvSpPr>
            <a:spLocks noGrp="1"/>
          </p:cNvSpPr>
          <p:nvPr>
            <p:ph type="title" hasCustomPrompt="1"/>
          </p:nvPr>
        </p:nvSpPr>
        <p:spPr>
          <a:xfrm>
            <a:off x="463315" y="417938"/>
            <a:ext cx="7890976" cy="939807"/>
          </a:xfrm>
        </p:spPr>
        <p:txBody>
          <a:bodyPr anchor="t" anchorCtr="0">
            <a:normAutofit/>
          </a:bodyPr>
          <a:lstStyle>
            <a:lvl1pPr>
              <a:defRPr sz="3600">
                <a:solidFill>
                  <a:schemeClr val="tx1"/>
                </a:solidFill>
              </a:defRPr>
            </a:lvl1pPr>
          </a:lstStyle>
          <a:p>
            <a:r>
              <a:rPr lang="en-GB"/>
              <a:t>Click to edit  Master title style</a:t>
            </a:r>
            <a:endParaRPr lang="en-US"/>
          </a:p>
        </p:txBody>
      </p:sp>
      <p:pic>
        <p:nvPicPr>
          <p:cNvPr id="4" name="Picture 3" descr="Purple hearts and text on a black background&#10;&#10;Description automatically generated">
            <a:extLst>
              <a:ext uri="{FF2B5EF4-FFF2-40B4-BE49-F238E27FC236}">
                <a16:creationId xmlns:a16="http://schemas.microsoft.com/office/drawing/2014/main" id="{BC0E0EC3-BF76-1FF8-2E02-E41724457571}"/>
              </a:ext>
            </a:extLst>
          </p:cNvPr>
          <p:cNvPicPr>
            <a:picLocks noChangeAspect="1"/>
          </p:cNvPicPr>
          <p:nvPr userDrawn="1"/>
        </p:nvPicPr>
        <p:blipFill>
          <a:blip r:embed="rId2"/>
          <a:stretch>
            <a:fillRect/>
          </a:stretch>
        </p:blipFill>
        <p:spPr>
          <a:xfrm>
            <a:off x="9687575" y="179291"/>
            <a:ext cx="2504425" cy="1018846"/>
          </a:xfrm>
          <a:prstGeom prst="rect">
            <a:avLst/>
          </a:prstGeom>
        </p:spPr>
      </p:pic>
    </p:spTree>
    <p:extLst>
      <p:ext uri="{BB962C8B-B14F-4D97-AF65-F5344CB8AC3E}">
        <p14:creationId xmlns:p14="http://schemas.microsoft.com/office/powerpoint/2010/main" val="1898050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3 column text only">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B731D14A-BAB8-5443-AE3F-B775C8F011A6}"/>
              </a:ext>
            </a:extLst>
          </p:cNvPr>
          <p:cNvSpPr>
            <a:spLocks noGrp="1"/>
          </p:cNvSpPr>
          <p:nvPr>
            <p:ph type="body" idx="14"/>
          </p:nvPr>
        </p:nvSpPr>
        <p:spPr>
          <a:xfrm>
            <a:off x="5227419" y="2216953"/>
            <a:ext cx="2991122" cy="4128284"/>
          </a:xfrm>
        </p:spPr>
        <p:txBody>
          <a:bodyPr/>
          <a:lstStyle>
            <a:lvl1pPr marL="0" indent="0" algn="l">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7" name="Text Placeholder 2">
            <a:extLst>
              <a:ext uri="{FF2B5EF4-FFF2-40B4-BE49-F238E27FC236}">
                <a16:creationId xmlns:a16="http://schemas.microsoft.com/office/drawing/2014/main" id="{73187FC6-29A8-034A-8651-43743DF3CE83}"/>
              </a:ext>
            </a:extLst>
          </p:cNvPr>
          <p:cNvSpPr>
            <a:spLocks noGrp="1"/>
          </p:cNvSpPr>
          <p:nvPr>
            <p:ph type="body" idx="17"/>
          </p:nvPr>
        </p:nvSpPr>
        <p:spPr>
          <a:xfrm>
            <a:off x="8476542" y="2216954"/>
            <a:ext cx="2991122" cy="4128284"/>
          </a:xfrm>
        </p:spPr>
        <p:txBody>
          <a:bodyPr/>
          <a:lstStyle>
            <a:lvl1pPr marL="0" indent="0" algn="l">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2" name="Content Placeholder 3">
            <a:extLst>
              <a:ext uri="{FF2B5EF4-FFF2-40B4-BE49-F238E27FC236}">
                <a16:creationId xmlns:a16="http://schemas.microsoft.com/office/drawing/2014/main" id="{6AC2AF4D-7667-5D0A-7AF2-CB687709132D}"/>
              </a:ext>
            </a:extLst>
          </p:cNvPr>
          <p:cNvSpPr>
            <a:spLocks noGrp="1"/>
          </p:cNvSpPr>
          <p:nvPr>
            <p:ph sz="half" idx="2" hasCustomPrompt="1"/>
          </p:nvPr>
        </p:nvSpPr>
        <p:spPr>
          <a:xfrm>
            <a:off x="515938" y="2216953"/>
            <a:ext cx="4017356" cy="270228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mtClean="0">
                <a:solidFill>
                  <a:schemeClr val="tx1"/>
                </a:solidFill>
                <a:effectLst/>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r>
              <a:rPr lang="en-US"/>
              <a:t>Pull out quotation or paragraph can go here</a:t>
            </a:r>
          </a:p>
        </p:txBody>
      </p:sp>
      <p:sp>
        <p:nvSpPr>
          <p:cNvPr id="3" name="Title 1">
            <a:extLst>
              <a:ext uri="{FF2B5EF4-FFF2-40B4-BE49-F238E27FC236}">
                <a16:creationId xmlns:a16="http://schemas.microsoft.com/office/drawing/2014/main" id="{265B9CEE-2426-8B6B-AF49-E69245874FDC}"/>
              </a:ext>
            </a:extLst>
          </p:cNvPr>
          <p:cNvSpPr>
            <a:spLocks noGrp="1"/>
          </p:cNvSpPr>
          <p:nvPr>
            <p:ph type="title" hasCustomPrompt="1"/>
          </p:nvPr>
        </p:nvSpPr>
        <p:spPr>
          <a:xfrm>
            <a:off x="463315" y="417938"/>
            <a:ext cx="7890976" cy="939807"/>
          </a:xfrm>
        </p:spPr>
        <p:txBody>
          <a:bodyPr anchor="t" anchorCtr="0">
            <a:normAutofit/>
          </a:bodyPr>
          <a:lstStyle>
            <a:lvl1pPr>
              <a:defRPr sz="3600">
                <a:solidFill>
                  <a:schemeClr val="tx1"/>
                </a:solidFill>
              </a:defRPr>
            </a:lvl1pPr>
          </a:lstStyle>
          <a:p>
            <a:r>
              <a:rPr lang="en-GB"/>
              <a:t>Click to edit  Master title style</a:t>
            </a:r>
            <a:endParaRPr lang="en-US"/>
          </a:p>
        </p:txBody>
      </p:sp>
      <p:pic>
        <p:nvPicPr>
          <p:cNvPr id="4" name="Picture 3" descr="Purple hearts and text on a black background&#10;&#10;Description automatically generated">
            <a:extLst>
              <a:ext uri="{FF2B5EF4-FFF2-40B4-BE49-F238E27FC236}">
                <a16:creationId xmlns:a16="http://schemas.microsoft.com/office/drawing/2014/main" id="{C997404E-3AF7-7426-366A-09056F24BFD0}"/>
              </a:ext>
            </a:extLst>
          </p:cNvPr>
          <p:cNvPicPr>
            <a:picLocks noChangeAspect="1"/>
          </p:cNvPicPr>
          <p:nvPr userDrawn="1"/>
        </p:nvPicPr>
        <p:blipFill>
          <a:blip r:embed="rId2"/>
          <a:stretch>
            <a:fillRect/>
          </a:stretch>
        </p:blipFill>
        <p:spPr>
          <a:xfrm>
            <a:off x="9687575" y="179291"/>
            <a:ext cx="2504425" cy="1018846"/>
          </a:xfrm>
          <a:prstGeom prst="rect">
            <a:avLst/>
          </a:prstGeom>
        </p:spPr>
      </p:pic>
    </p:spTree>
    <p:extLst>
      <p:ext uri="{BB962C8B-B14F-4D97-AF65-F5344CB8AC3E}">
        <p14:creationId xmlns:p14="http://schemas.microsoft.com/office/powerpoint/2010/main" val="3238995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py breakout">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D6509C3-8686-A740-E14A-16E564C3171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436830" y="176045"/>
            <a:ext cx="2728908" cy="1108102"/>
          </a:xfrm>
          <a:prstGeom prst="rect">
            <a:avLst/>
          </a:prstGeom>
        </p:spPr>
      </p:pic>
      <p:sp>
        <p:nvSpPr>
          <p:cNvPr id="5" name="Content Placeholder 3">
            <a:extLst>
              <a:ext uri="{FF2B5EF4-FFF2-40B4-BE49-F238E27FC236}">
                <a16:creationId xmlns:a16="http://schemas.microsoft.com/office/drawing/2014/main" id="{B09F74A0-37ED-A597-0314-9AA4745C1710}"/>
              </a:ext>
            </a:extLst>
          </p:cNvPr>
          <p:cNvSpPr>
            <a:spLocks noGrp="1"/>
          </p:cNvSpPr>
          <p:nvPr>
            <p:ph sz="half" idx="2" hasCustomPrompt="1"/>
          </p:nvPr>
        </p:nvSpPr>
        <p:spPr>
          <a:xfrm>
            <a:off x="831849" y="1113593"/>
            <a:ext cx="7911097" cy="3971753"/>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z="4800" smtClean="0">
                <a:solidFill>
                  <a:schemeClr val="bg1"/>
                </a:solidFill>
                <a:effectLst/>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r>
              <a:rPr lang="en-US"/>
              <a:t>Break out page – Pull out quotation or paragraph can go here</a:t>
            </a:r>
          </a:p>
        </p:txBody>
      </p:sp>
    </p:spTree>
    <p:extLst>
      <p:ext uri="{BB962C8B-B14F-4D97-AF65-F5344CB8AC3E}">
        <p14:creationId xmlns:p14="http://schemas.microsoft.com/office/powerpoint/2010/main" val="3426741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 + pattern">
    <p:bg>
      <p:bgPr>
        <a:solidFill>
          <a:schemeClr val="tx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3CB6E340-099F-8BF5-50F9-57A705D2931F}"/>
              </a:ext>
            </a:extLst>
          </p:cNvPr>
          <p:cNvSpPr/>
          <p:nvPr userDrawn="1"/>
        </p:nvSpPr>
        <p:spPr>
          <a:xfrm rot="16847833">
            <a:off x="6999270" y="4806726"/>
            <a:ext cx="2836178" cy="1901116"/>
          </a:xfrm>
          <a:custGeom>
            <a:avLst/>
            <a:gdLst>
              <a:gd name="connsiteX0" fmla="*/ 383369 w 750631"/>
              <a:gd name="connsiteY0" fmla="*/ 193217 h 506420"/>
              <a:gd name="connsiteX1" fmla="*/ 356899 w 750631"/>
              <a:gd name="connsiteY1" fmla="*/ 2897 h 506420"/>
              <a:gd name="connsiteX2" fmla="*/ 100558 w 750631"/>
              <a:gd name="connsiteY2" fmla="*/ 210658 h 506420"/>
              <a:gd name="connsiteX3" fmla="*/ 2423 w 750631"/>
              <a:gd name="connsiteY3" fmla="*/ 469975 h 506420"/>
              <a:gd name="connsiteX4" fmla="*/ 6065 w 750631"/>
              <a:gd name="connsiteY4" fmla="*/ 480901 h 506420"/>
              <a:gd name="connsiteX5" fmla="*/ 11811 w 750631"/>
              <a:gd name="connsiteY5" fmla="*/ 488186 h 506420"/>
              <a:gd name="connsiteX6" fmla="*/ 18890 w 750631"/>
              <a:gd name="connsiteY6" fmla="*/ 493829 h 506420"/>
              <a:gd name="connsiteX7" fmla="*/ 22738 w 750631"/>
              <a:gd name="connsiteY7" fmla="*/ 495778 h 506420"/>
              <a:gd name="connsiteX8" fmla="*/ 414149 w 750631"/>
              <a:gd name="connsiteY8" fmla="*/ 418265 h 506420"/>
              <a:gd name="connsiteX9" fmla="*/ 744052 w 750631"/>
              <a:gd name="connsiteY9" fmla="*/ 145765 h 506420"/>
              <a:gd name="connsiteX10" fmla="*/ 383369 w 750631"/>
              <a:gd name="connsiteY10" fmla="*/ 193217 h 50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0631" h="506420">
                <a:moveTo>
                  <a:pt x="383369" y="193217"/>
                </a:moveTo>
                <a:cubicBezTo>
                  <a:pt x="405171" y="98980"/>
                  <a:pt x="390551" y="16953"/>
                  <a:pt x="356899" y="2897"/>
                </a:cubicBezTo>
                <a:cubicBezTo>
                  <a:pt x="306985" y="-17981"/>
                  <a:pt x="191973" y="76306"/>
                  <a:pt x="100558" y="210658"/>
                </a:cubicBezTo>
                <a:cubicBezTo>
                  <a:pt x="27406" y="318181"/>
                  <a:pt x="-10248" y="421548"/>
                  <a:pt x="2423" y="469975"/>
                </a:cubicBezTo>
                <a:cubicBezTo>
                  <a:pt x="2936" y="473873"/>
                  <a:pt x="4116" y="477516"/>
                  <a:pt x="6065" y="480901"/>
                </a:cubicBezTo>
                <a:cubicBezTo>
                  <a:pt x="7553" y="483569"/>
                  <a:pt x="9502" y="485980"/>
                  <a:pt x="11811" y="488186"/>
                </a:cubicBezTo>
                <a:cubicBezTo>
                  <a:pt x="13863" y="490391"/>
                  <a:pt x="16223" y="492289"/>
                  <a:pt x="18890" y="493829"/>
                </a:cubicBezTo>
                <a:cubicBezTo>
                  <a:pt x="20070" y="494547"/>
                  <a:pt x="21404" y="495162"/>
                  <a:pt x="22738" y="495778"/>
                </a:cubicBezTo>
                <a:cubicBezTo>
                  <a:pt x="77935" y="524044"/>
                  <a:pt x="236552" y="495265"/>
                  <a:pt x="414149" y="418265"/>
                </a:cubicBezTo>
                <a:cubicBezTo>
                  <a:pt x="630887" y="324337"/>
                  <a:pt x="784886" y="198962"/>
                  <a:pt x="744052" y="145765"/>
                </a:cubicBezTo>
                <a:cubicBezTo>
                  <a:pt x="710144" y="101545"/>
                  <a:pt x="554657" y="125502"/>
                  <a:pt x="383369" y="193217"/>
                </a:cubicBezTo>
                <a:close/>
              </a:path>
            </a:pathLst>
          </a:custGeom>
          <a:solidFill>
            <a:schemeClr val="accent1"/>
          </a:solidFill>
          <a:ln w="5124"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9241DD7F-72F0-1553-EC85-97C42B78CABF}"/>
              </a:ext>
            </a:extLst>
          </p:cNvPr>
          <p:cNvSpPr/>
          <p:nvPr userDrawn="1"/>
        </p:nvSpPr>
        <p:spPr>
          <a:xfrm rot="17594187">
            <a:off x="6713525" y="6009822"/>
            <a:ext cx="787823" cy="1192802"/>
          </a:xfrm>
          <a:custGeom>
            <a:avLst/>
            <a:gdLst>
              <a:gd name="connsiteX0" fmla="*/ 36744 w 249128"/>
              <a:gd name="connsiteY0" fmla="*/ 643934 h 644904"/>
              <a:gd name="connsiteX1" fmla="*/ 210750 w 249128"/>
              <a:gd name="connsiteY1" fmla="*/ 355070 h 644904"/>
              <a:gd name="connsiteX2" fmla="*/ 210135 w 249128"/>
              <a:gd name="connsiteY2" fmla="*/ 491 h 644904"/>
              <a:gd name="connsiteX3" fmla="*/ 32076 w 249128"/>
              <a:gd name="connsiteY3" fmla="*/ 312389 h 644904"/>
              <a:gd name="connsiteX4" fmla="*/ 36744 w 249128"/>
              <a:gd name="connsiteY4" fmla="*/ 643985 h 64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28" h="644904">
                <a:moveTo>
                  <a:pt x="36744" y="643934"/>
                </a:moveTo>
                <a:cubicBezTo>
                  <a:pt x="84196" y="657323"/>
                  <a:pt x="161606" y="530769"/>
                  <a:pt x="210750" y="355070"/>
                </a:cubicBezTo>
                <a:cubicBezTo>
                  <a:pt x="261895" y="172394"/>
                  <a:pt x="262152" y="10546"/>
                  <a:pt x="210135" y="491"/>
                </a:cubicBezTo>
                <a:cubicBezTo>
                  <a:pt x="158733" y="-9461"/>
                  <a:pt x="78553" y="133099"/>
                  <a:pt x="32076" y="312389"/>
                </a:cubicBezTo>
                <a:cubicBezTo>
                  <a:pt x="-12657" y="484958"/>
                  <a:pt x="-10143" y="630750"/>
                  <a:pt x="36744" y="643985"/>
                </a:cubicBezTo>
                <a:close/>
              </a:path>
            </a:pathLst>
          </a:custGeom>
          <a:solidFill>
            <a:schemeClr val="accent3"/>
          </a:solidFill>
          <a:ln w="512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954B7D7-F585-92CF-5D13-33AE5A46B642}"/>
              </a:ext>
            </a:extLst>
          </p:cNvPr>
          <p:cNvSpPr/>
          <p:nvPr userDrawn="1"/>
        </p:nvSpPr>
        <p:spPr>
          <a:xfrm rot="13557521">
            <a:off x="6829694" y="3705979"/>
            <a:ext cx="1068580" cy="1157000"/>
          </a:xfrm>
          <a:custGeom>
            <a:avLst/>
            <a:gdLst>
              <a:gd name="connsiteX0" fmla="*/ 166156 w 259660"/>
              <a:gd name="connsiteY0" fmla="*/ 207157 h 282970"/>
              <a:gd name="connsiteX1" fmla="*/ 255621 w 259660"/>
              <a:gd name="connsiteY1" fmla="*/ 145342 h 282970"/>
              <a:gd name="connsiteX2" fmla="*/ 169798 w 259660"/>
              <a:gd name="connsiteY2" fmla="*/ 135749 h 282970"/>
              <a:gd name="connsiteX3" fmla="*/ 215762 w 259660"/>
              <a:gd name="connsiteY3" fmla="*/ 62955 h 282970"/>
              <a:gd name="connsiteX4" fmla="*/ 141122 w 259660"/>
              <a:gd name="connsiteY4" fmla="*/ 77165 h 282970"/>
              <a:gd name="connsiteX5" fmla="*/ 156717 w 259660"/>
              <a:gd name="connsiteY5" fmla="*/ 1807 h 282970"/>
              <a:gd name="connsiteX6" fmla="*/ 48373 w 259660"/>
              <a:gd name="connsiteY6" fmla="*/ 89272 h 282970"/>
              <a:gd name="connsiteX7" fmla="*/ 122346 w 259660"/>
              <a:gd name="connsiteY7" fmla="*/ 269998 h 282970"/>
              <a:gd name="connsiteX8" fmla="*/ 259571 w 259660"/>
              <a:gd name="connsiteY8" fmla="*/ 261534 h 282970"/>
              <a:gd name="connsiteX9" fmla="*/ 166104 w 259660"/>
              <a:gd name="connsiteY9" fmla="*/ 207157 h 28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660" h="282970">
                <a:moveTo>
                  <a:pt x="166156" y="207157"/>
                </a:moveTo>
                <a:cubicBezTo>
                  <a:pt x="222431" y="188022"/>
                  <a:pt x="261623" y="162014"/>
                  <a:pt x="255621" y="145342"/>
                </a:cubicBezTo>
                <a:cubicBezTo>
                  <a:pt x="250594" y="131388"/>
                  <a:pt x="215351" y="128464"/>
                  <a:pt x="169798" y="135749"/>
                </a:cubicBezTo>
                <a:cubicBezTo>
                  <a:pt x="205553" y="104354"/>
                  <a:pt x="225406" y="74806"/>
                  <a:pt x="215762" y="62955"/>
                </a:cubicBezTo>
                <a:cubicBezTo>
                  <a:pt x="207195" y="52337"/>
                  <a:pt x="177493" y="59006"/>
                  <a:pt x="141122" y="77165"/>
                </a:cubicBezTo>
                <a:cubicBezTo>
                  <a:pt x="161436" y="39717"/>
                  <a:pt x="168721" y="9399"/>
                  <a:pt x="156717" y="1807"/>
                </a:cubicBezTo>
                <a:cubicBezTo>
                  <a:pt x="139583" y="-9068"/>
                  <a:pt x="89310" y="30278"/>
                  <a:pt x="48373" y="89272"/>
                </a:cubicBezTo>
                <a:cubicBezTo>
                  <a:pt x="-47094" y="226907"/>
                  <a:pt x="9899" y="232396"/>
                  <a:pt x="122346" y="269998"/>
                </a:cubicBezTo>
                <a:cubicBezTo>
                  <a:pt x="192113" y="293339"/>
                  <a:pt x="256852" y="281899"/>
                  <a:pt x="259571" y="261534"/>
                </a:cubicBezTo>
                <a:cubicBezTo>
                  <a:pt x="261828" y="244503"/>
                  <a:pt x="221353" y="222034"/>
                  <a:pt x="166104" y="207157"/>
                </a:cubicBezTo>
                <a:close/>
              </a:path>
            </a:pathLst>
          </a:custGeom>
          <a:solidFill>
            <a:schemeClr val="accent2"/>
          </a:solidFill>
          <a:ln w="512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862A7D0-D141-F910-4D9E-6B042AE09202}"/>
              </a:ext>
            </a:extLst>
          </p:cNvPr>
          <p:cNvSpPr/>
          <p:nvPr userDrawn="1"/>
        </p:nvSpPr>
        <p:spPr>
          <a:xfrm rot="4456501">
            <a:off x="11149401" y="975626"/>
            <a:ext cx="1524366" cy="2017354"/>
          </a:xfrm>
          <a:custGeom>
            <a:avLst/>
            <a:gdLst>
              <a:gd name="connsiteX0" fmla="*/ 144274 w 189364"/>
              <a:gd name="connsiteY0" fmla="*/ 1366 h 359817"/>
              <a:gd name="connsiteX1" fmla="*/ 8537 w 189364"/>
              <a:gd name="connsiteY1" fmla="*/ 160290 h 359817"/>
              <a:gd name="connsiteX2" fmla="*/ 58041 w 189364"/>
              <a:gd name="connsiteY2" fmla="*/ 357945 h 359817"/>
              <a:gd name="connsiteX3" fmla="*/ 173207 w 189364"/>
              <a:gd name="connsiteY3" fmla="*/ 208050 h 359817"/>
              <a:gd name="connsiteX4" fmla="*/ 144274 w 189364"/>
              <a:gd name="connsiteY4" fmla="*/ 1366 h 35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64" h="359817">
                <a:moveTo>
                  <a:pt x="144274" y="1366"/>
                </a:moveTo>
                <a:cubicBezTo>
                  <a:pt x="91949" y="-10946"/>
                  <a:pt x="31211" y="61386"/>
                  <a:pt x="8537" y="160290"/>
                </a:cubicBezTo>
                <a:cubicBezTo>
                  <a:pt x="-13521" y="256681"/>
                  <a:pt x="8640" y="344095"/>
                  <a:pt x="58041" y="357945"/>
                </a:cubicBezTo>
                <a:cubicBezTo>
                  <a:pt x="108057" y="371950"/>
                  <a:pt x="148224" y="305928"/>
                  <a:pt x="173207" y="208050"/>
                </a:cubicBezTo>
                <a:cubicBezTo>
                  <a:pt x="198856" y="107504"/>
                  <a:pt x="197266" y="13832"/>
                  <a:pt x="144274" y="1366"/>
                </a:cubicBezTo>
                <a:close/>
              </a:path>
            </a:pathLst>
          </a:custGeom>
          <a:solidFill>
            <a:schemeClr val="accent1"/>
          </a:solidFill>
          <a:ln w="512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73E1FDF-ED49-1E0A-6E9C-F5E1822E0EED}"/>
              </a:ext>
            </a:extLst>
          </p:cNvPr>
          <p:cNvSpPr/>
          <p:nvPr userDrawn="1"/>
        </p:nvSpPr>
        <p:spPr>
          <a:xfrm>
            <a:off x="8799731" y="2423810"/>
            <a:ext cx="2119905" cy="2466058"/>
          </a:xfrm>
          <a:custGeom>
            <a:avLst/>
            <a:gdLst>
              <a:gd name="connsiteX0" fmla="*/ 349489 w 375670"/>
              <a:gd name="connsiteY0" fmla="*/ 242213 h 439848"/>
              <a:gd name="connsiteX1" fmla="*/ 349027 w 375670"/>
              <a:gd name="connsiteY1" fmla="*/ 338 h 439848"/>
              <a:gd name="connsiteX2" fmla="*/ 232014 w 375670"/>
              <a:gd name="connsiteY2" fmla="*/ 196608 h 439848"/>
              <a:gd name="connsiteX3" fmla="*/ 167326 w 375670"/>
              <a:gd name="connsiteY3" fmla="*/ 122173 h 439848"/>
              <a:gd name="connsiteX4" fmla="*/ 165787 w 375670"/>
              <a:gd name="connsiteY4" fmla="*/ 121712 h 439848"/>
              <a:gd name="connsiteX5" fmla="*/ 159580 w 375670"/>
              <a:gd name="connsiteY5" fmla="*/ 121199 h 439848"/>
              <a:gd name="connsiteX6" fmla="*/ 149371 w 375670"/>
              <a:gd name="connsiteY6" fmla="*/ 123610 h 439848"/>
              <a:gd name="connsiteX7" fmla="*/ 146139 w 375670"/>
              <a:gd name="connsiteY7" fmla="*/ 125508 h 439848"/>
              <a:gd name="connsiteX8" fmla="*/ 70679 w 375670"/>
              <a:gd name="connsiteY8" fmla="*/ 265246 h 439848"/>
              <a:gd name="connsiteX9" fmla="*/ 12660 w 375670"/>
              <a:gd name="connsiteY9" fmla="*/ 225182 h 439848"/>
              <a:gd name="connsiteX10" fmla="*/ 21124 w 375670"/>
              <a:gd name="connsiteY10" fmla="*/ 353070 h 439848"/>
              <a:gd name="connsiteX11" fmla="*/ 84735 w 375670"/>
              <a:gd name="connsiteY11" fmla="*/ 437918 h 439848"/>
              <a:gd name="connsiteX12" fmla="*/ 85248 w 375670"/>
              <a:gd name="connsiteY12" fmla="*/ 438124 h 439848"/>
              <a:gd name="connsiteX13" fmla="*/ 86479 w 375670"/>
              <a:gd name="connsiteY13" fmla="*/ 438585 h 439848"/>
              <a:gd name="connsiteX14" fmla="*/ 87659 w 375670"/>
              <a:gd name="connsiteY14" fmla="*/ 438996 h 439848"/>
              <a:gd name="connsiteX15" fmla="*/ 88326 w 375670"/>
              <a:gd name="connsiteY15" fmla="*/ 439150 h 439848"/>
              <a:gd name="connsiteX16" fmla="*/ 89044 w 375670"/>
              <a:gd name="connsiteY16" fmla="*/ 439304 h 439848"/>
              <a:gd name="connsiteX17" fmla="*/ 90583 w 375670"/>
              <a:gd name="connsiteY17" fmla="*/ 439611 h 439848"/>
              <a:gd name="connsiteX18" fmla="*/ 96123 w 375670"/>
              <a:gd name="connsiteY18" fmla="*/ 439663 h 439848"/>
              <a:gd name="connsiteX19" fmla="*/ 160708 w 375670"/>
              <a:gd name="connsiteY19" fmla="*/ 364458 h 439848"/>
              <a:gd name="connsiteX20" fmla="*/ 233912 w 375670"/>
              <a:gd name="connsiteY20" fmla="*/ 439765 h 439848"/>
              <a:gd name="connsiteX21" fmla="*/ 349489 w 375670"/>
              <a:gd name="connsiteY21" fmla="*/ 242162 h 43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5670" h="439848">
                <a:moveTo>
                  <a:pt x="349489" y="242213"/>
                </a:moveTo>
                <a:cubicBezTo>
                  <a:pt x="384372" y="117608"/>
                  <a:pt x="384577" y="7212"/>
                  <a:pt x="349027" y="338"/>
                </a:cubicBezTo>
                <a:cubicBezTo>
                  <a:pt x="315580" y="-6177"/>
                  <a:pt x="264178" y="82211"/>
                  <a:pt x="232014" y="196608"/>
                </a:cubicBezTo>
                <a:cubicBezTo>
                  <a:pt x="212264" y="155312"/>
                  <a:pt x="188307" y="127560"/>
                  <a:pt x="167326" y="122173"/>
                </a:cubicBezTo>
                <a:cubicBezTo>
                  <a:pt x="166813" y="122019"/>
                  <a:pt x="166300" y="121814"/>
                  <a:pt x="165787" y="121712"/>
                </a:cubicBezTo>
                <a:cubicBezTo>
                  <a:pt x="163735" y="121250"/>
                  <a:pt x="161683" y="121096"/>
                  <a:pt x="159580" y="121199"/>
                </a:cubicBezTo>
                <a:cubicBezTo>
                  <a:pt x="156040" y="121250"/>
                  <a:pt x="152654" y="122019"/>
                  <a:pt x="149371" y="123610"/>
                </a:cubicBezTo>
                <a:cubicBezTo>
                  <a:pt x="148243" y="124174"/>
                  <a:pt x="147165" y="124790"/>
                  <a:pt x="146139" y="125508"/>
                </a:cubicBezTo>
                <a:cubicBezTo>
                  <a:pt x="118335" y="140949"/>
                  <a:pt x="87761" y="196352"/>
                  <a:pt x="70679" y="265246"/>
                </a:cubicBezTo>
                <a:cubicBezTo>
                  <a:pt x="49800" y="233082"/>
                  <a:pt x="27023" y="216153"/>
                  <a:pt x="12660" y="225182"/>
                </a:cubicBezTo>
                <a:cubicBezTo>
                  <a:pt x="-7193" y="237647"/>
                  <a:pt x="-3192" y="295000"/>
                  <a:pt x="21124" y="353070"/>
                </a:cubicBezTo>
                <a:cubicBezTo>
                  <a:pt x="39592" y="397238"/>
                  <a:pt x="64831" y="429813"/>
                  <a:pt x="84735" y="437918"/>
                </a:cubicBezTo>
                <a:cubicBezTo>
                  <a:pt x="84889" y="437970"/>
                  <a:pt x="85042" y="438072"/>
                  <a:pt x="85248" y="438124"/>
                </a:cubicBezTo>
                <a:cubicBezTo>
                  <a:pt x="85658" y="438277"/>
                  <a:pt x="86068" y="438431"/>
                  <a:pt x="86479" y="438585"/>
                </a:cubicBezTo>
                <a:cubicBezTo>
                  <a:pt x="86889" y="438739"/>
                  <a:pt x="87248" y="438893"/>
                  <a:pt x="87659" y="438996"/>
                </a:cubicBezTo>
                <a:cubicBezTo>
                  <a:pt x="87864" y="439047"/>
                  <a:pt x="88120" y="439098"/>
                  <a:pt x="88326" y="439150"/>
                </a:cubicBezTo>
                <a:cubicBezTo>
                  <a:pt x="88582" y="439201"/>
                  <a:pt x="88838" y="439252"/>
                  <a:pt x="89044" y="439304"/>
                </a:cubicBezTo>
                <a:cubicBezTo>
                  <a:pt x="89557" y="439406"/>
                  <a:pt x="90070" y="439560"/>
                  <a:pt x="90583" y="439611"/>
                </a:cubicBezTo>
                <a:cubicBezTo>
                  <a:pt x="92532" y="439919"/>
                  <a:pt x="94379" y="439919"/>
                  <a:pt x="96123" y="439663"/>
                </a:cubicBezTo>
                <a:cubicBezTo>
                  <a:pt x="116694" y="437508"/>
                  <a:pt x="141010" y="408575"/>
                  <a:pt x="160708" y="364458"/>
                </a:cubicBezTo>
                <a:cubicBezTo>
                  <a:pt x="183177" y="411243"/>
                  <a:pt x="211084" y="440894"/>
                  <a:pt x="233912" y="439765"/>
                </a:cubicBezTo>
                <a:cubicBezTo>
                  <a:pt x="266487" y="442792"/>
                  <a:pt x="317016" y="358149"/>
                  <a:pt x="349489" y="242162"/>
                </a:cubicBezTo>
                <a:close/>
              </a:path>
            </a:pathLst>
          </a:custGeom>
          <a:solidFill>
            <a:schemeClr val="tx2"/>
          </a:solidFill>
          <a:ln w="512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7DB50B8D-742F-A9F3-F650-23580BEE4A7F}"/>
              </a:ext>
            </a:extLst>
          </p:cNvPr>
          <p:cNvSpPr/>
          <p:nvPr userDrawn="1"/>
        </p:nvSpPr>
        <p:spPr>
          <a:xfrm>
            <a:off x="11149295" y="3019898"/>
            <a:ext cx="1524579" cy="1845928"/>
          </a:xfrm>
          <a:custGeom>
            <a:avLst/>
            <a:gdLst>
              <a:gd name="connsiteX0" fmla="*/ 338131 w 371628"/>
              <a:gd name="connsiteY0" fmla="*/ 441956 h 452879"/>
              <a:gd name="connsiteX1" fmla="*/ 298323 w 371628"/>
              <a:gd name="connsiteY1" fmla="*/ 83684 h 452879"/>
              <a:gd name="connsiteX2" fmla="*/ 14281 w 371628"/>
              <a:gd name="connsiteY2" fmla="*/ 47057 h 452879"/>
              <a:gd name="connsiteX3" fmla="*/ 126215 w 371628"/>
              <a:gd name="connsiteY3" fmla="*/ 288624 h 452879"/>
              <a:gd name="connsiteX4" fmla="*/ 338183 w 371628"/>
              <a:gd name="connsiteY4" fmla="*/ 441956 h 45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28" h="452879">
                <a:moveTo>
                  <a:pt x="338131" y="441956"/>
                </a:moveTo>
                <a:cubicBezTo>
                  <a:pt x="384557" y="398814"/>
                  <a:pt x="392457" y="202236"/>
                  <a:pt x="298323" y="83684"/>
                </a:cubicBezTo>
                <a:cubicBezTo>
                  <a:pt x="200958" y="-38972"/>
                  <a:pt x="58706" y="-4601"/>
                  <a:pt x="14281" y="47057"/>
                </a:cubicBezTo>
                <a:cubicBezTo>
                  <a:pt x="-28913" y="97330"/>
                  <a:pt x="30902" y="174842"/>
                  <a:pt x="126215" y="288624"/>
                </a:cubicBezTo>
                <a:cubicBezTo>
                  <a:pt x="218502" y="398814"/>
                  <a:pt x="292937" y="483970"/>
                  <a:pt x="338183" y="441956"/>
                </a:cubicBezTo>
                <a:close/>
              </a:path>
            </a:pathLst>
          </a:custGeom>
          <a:solidFill>
            <a:schemeClr val="accent3"/>
          </a:solidFill>
          <a:ln w="512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CF37DBB-B740-4675-2BC9-2736CC702ECA}"/>
              </a:ext>
            </a:extLst>
          </p:cNvPr>
          <p:cNvSpPr/>
          <p:nvPr userDrawn="1"/>
        </p:nvSpPr>
        <p:spPr>
          <a:xfrm>
            <a:off x="7849997" y="2396593"/>
            <a:ext cx="1246907" cy="1202296"/>
          </a:xfrm>
          <a:custGeom>
            <a:avLst/>
            <a:gdLst>
              <a:gd name="connsiteX0" fmla="*/ 51189 w 433564"/>
              <a:gd name="connsiteY0" fmla="*/ 337889 h 359930"/>
              <a:gd name="connsiteX1" fmla="*/ 65450 w 433564"/>
              <a:gd name="connsiteY1" fmla="*/ 345379 h 359930"/>
              <a:gd name="connsiteX2" fmla="*/ 370474 w 433564"/>
              <a:gd name="connsiteY2" fmla="*/ 276894 h 359930"/>
              <a:gd name="connsiteX3" fmla="*/ 382375 w 433564"/>
              <a:gd name="connsiteY3" fmla="*/ 21990 h 359930"/>
              <a:gd name="connsiteX4" fmla="*/ 368114 w 433564"/>
              <a:gd name="connsiteY4" fmla="*/ 14552 h 359930"/>
              <a:gd name="connsiteX5" fmla="*/ 63090 w 433564"/>
              <a:gd name="connsiteY5" fmla="*/ 83036 h 359930"/>
              <a:gd name="connsiteX6" fmla="*/ 51189 w 433564"/>
              <a:gd name="connsiteY6" fmla="*/ 337940 h 35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64" h="359930">
                <a:moveTo>
                  <a:pt x="51189" y="337889"/>
                </a:moveTo>
                <a:cubicBezTo>
                  <a:pt x="55755" y="341223"/>
                  <a:pt x="60526" y="343686"/>
                  <a:pt x="65450" y="345379"/>
                </a:cubicBezTo>
                <a:cubicBezTo>
                  <a:pt x="120289" y="374978"/>
                  <a:pt x="278700" y="362872"/>
                  <a:pt x="370474" y="276894"/>
                </a:cubicBezTo>
                <a:cubicBezTo>
                  <a:pt x="472354" y="181530"/>
                  <a:pt x="431520" y="57694"/>
                  <a:pt x="382375" y="21990"/>
                </a:cubicBezTo>
                <a:cubicBezTo>
                  <a:pt x="377810" y="18656"/>
                  <a:pt x="373039" y="16193"/>
                  <a:pt x="368114" y="14552"/>
                </a:cubicBezTo>
                <a:cubicBezTo>
                  <a:pt x="313276" y="-15048"/>
                  <a:pt x="154864" y="-2941"/>
                  <a:pt x="63090" y="83036"/>
                </a:cubicBezTo>
                <a:cubicBezTo>
                  <a:pt x="-38789" y="178400"/>
                  <a:pt x="2045" y="302236"/>
                  <a:pt x="51189" y="337940"/>
                </a:cubicBezTo>
                <a:close/>
              </a:path>
            </a:pathLst>
          </a:custGeom>
          <a:solidFill>
            <a:schemeClr val="accent3"/>
          </a:solidFill>
          <a:ln w="512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567514B-E893-C316-360E-64B82D40F763}"/>
              </a:ext>
            </a:extLst>
          </p:cNvPr>
          <p:cNvSpPr/>
          <p:nvPr userDrawn="1"/>
        </p:nvSpPr>
        <p:spPr>
          <a:xfrm>
            <a:off x="9293493" y="4495001"/>
            <a:ext cx="2978780" cy="3036302"/>
          </a:xfrm>
          <a:custGeom>
            <a:avLst/>
            <a:gdLst>
              <a:gd name="connsiteX0" fmla="*/ 653367 w 718572"/>
              <a:gd name="connsiteY0" fmla="*/ 185605 h 737201"/>
              <a:gd name="connsiteX1" fmla="*/ 428523 w 718572"/>
              <a:gd name="connsiteY1" fmla="*/ 8726 h 737201"/>
              <a:gd name="connsiteX2" fmla="*/ 429549 w 718572"/>
              <a:gd name="connsiteY2" fmla="*/ 266503 h 737201"/>
              <a:gd name="connsiteX3" fmla="*/ 403541 w 718572"/>
              <a:gd name="connsiteY3" fmla="*/ 241162 h 737201"/>
              <a:gd name="connsiteX4" fmla="*/ 11360 w 718572"/>
              <a:gd name="connsiteY4" fmla="*/ 260347 h 737201"/>
              <a:gd name="connsiteX5" fmla="*/ 220763 w 718572"/>
              <a:gd name="connsiteY5" fmla="*/ 559318 h 737201"/>
              <a:gd name="connsiteX6" fmla="*/ 543792 w 718572"/>
              <a:gd name="connsiteY6" fmla="*/ 715010 h 737201"/>
              <a:gd name="connsiteX7" fmla="*/ 502650 w 718572"/>
              <a:gd name="connsiteY7" fmla="*/ 371358 h 737201"/>
              <a:gd name="connsiteX8" fmla="*/ 681838 w 718572"/>
              <a:gd name="connsiteY8" fmla="*/ 443126 h 737201"/>
              <a:gd name="connsiteX9" fmla="*/ 653367 w 718572"/>
              <a:gd name="connsiteY9" fmla="*/ 185554 h 73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572" h="737201">
                <a:moveTo>
                  <a:pt x="653367" y="185605"/>
                </a:moveTo>
                <a:cubicBezTo>
                  <a:pt x="583292" y="61872"/>
                  <a:pt x="492750" y="-29286"/>
                  <a:pt x="428523" y="8726"/>
                </a:cubicBezTo>
                <a:cubicBezTo>
                  <a:pt x="370094" y="43302"/>
                  <a:pt x="372813" y="155698"/>
                  <a:pt x="429549" y="266503"/>
                </a:cubicBezTo>
                <a:cubicBezTo>
                  <a:pt x="421290" y="257680"/>
                  <a:pt x="412621" y="249164"/>
                  <a:pt x="403541" y="241162"/>
                </a:cubicBezTo>
                <a:cubicBezTo>
                  <a:pt x="242513" y="99115"/>
                  <a:pt x="58863" y="179859"/>
                  <a:pt x="11360" y="260347"/>
                </a:cubicBezTo>
                <a:cubicBezTo>
                  <a:pt x="-34809" y="338630"/>
                  <a:pt x="64660" y="428762"/>
                  <a:pt x="220763" y="559318"/>
                </a:cubicBezTo>
                <a:cubicBezTo>
                  <a:pt x="371889" y="685719"/>
                  <a:pt x="492955" y="782622"/>
                  <a:pt x="543792" y="715010"/>
                </a:cubicBezTo>
                <a:cubicBezTo>
                  <a:pt x="582215" y="663968"/>
                  <a:pt x="572366" y="506018"/>
                  <a:pt x="502650" y="371358"/>
                </a:cubicBezTo>
                <a:cubicBezTo>
                  <a:pt x="564517" y="437380"/>
                  <a:pt x="635258" y="468057"/>
                  <a:pt x="681838" y="443126"/>
                </a:cubicBezTo>
                <a:cubicBezTo>
                  <a:pt x="744576" y="409474"/>
                  <a:pt x="721594" y="306055"/>
                  <a:pt x="653367" y="185554"/>
                </a:cubicBezTo>
                <a:close/>
              </a:path>
            </a:pathLst>
          </a:custGeom>
          <a:solidFill>
            <a:schemeClr val="accent2"/>
          </a:solidFill>
          <a:ln w="5124" cap="flat">
            <a:noFill/>
            <a:prstDash val="solid"/>
            <a:miter/>
          </a:ln>
        </p:spPr>
        <p:txBody>
          <a:bodyPr rtlCol="0" anchor="ctr"/>
          <a:lstStyle/>
          <a:p>
            <a:endParaRPr lang="en-US"/>
          </a:p>
        </p:txBody>
      </p:sp>
      <p:sp>
        <p:nvSpPr>
          <p:cNvPr id="11" name="Title 1">
            <a:extLst>
              <a:ext uri="{FF2B5EF4-FFF2-40B4-BE49-F238E27FC236}">
                <a16:creationId xmlns:a16="http://schemas.microsoft.com/office/drawing/2014/main" id="{9C21B06C-2C22-30D6-40E2-E703980765E2}"/>
              </a:ext>
            </a:extLst>
          </p:cNvPr>
          <p:cNvSpPr>
            <a:spLocks noGrp="1"/>
          </p:cNvSpPr>
          <p:nvPr>
            <p:ph type="title"/>
          </p:nvPr>
        </p:nvSpPr>
        <p:spPr>
          <a:xfrm>
            <a:off x="375676" y="996679"/>
            <a:ext cx="4853549" cy="2718338"/>
          </a:xfrm>
        </p:spPr>
        <p:txBody>
          <a:bodyPr anchor="t" anchorCtr="0">
            <a:normAutofit/>
          </a:bodyPr>
          <a:lstStyle>
            <a:lvl1pPr algn="l">
              <a:defRPr sz="6000">
                <a:solidFill>
                  <a:schemeClr val="bg2"/>
                </a:solidFill>
              </a:defRPr>
            </a:lvl1pPr>
          </a:lstStyle>
          <a:p>
            <a:r>
              <a:rPr lang="en-GB"/>
              <a:t>Click to edit Master title style</a:t>
            </a:r>
            <a:endParaRPr lang="en-US"/>
          </a:p>
        </p:txBody>
      </p:sp>
      <p:sp>
        <p:nvSpPr>
          <p:cNvPr id="12" name="Text Placeholder 2">
            <a:extLst>
              <a:ext uri="{FF2B5EF4-FFF2-40B4-BE49-F238E27FC236}">
                <a16:creationId xmlns:a16="http://schemas.microsoft.com/office/drawing/2014/main" id="{2B62086F-27B1-23C2-CC8D-794EEBEC7EAC}"/>
              </a:ext>
            </a:extLst>
          </p:cNvPr>
          <p:cNvSpPr>
            <a:spLocks noGrp="1"/>
          </p:cNvSpPr>
          <p:nvPr>
            <p:ph type="body" idx="1"/>
          </p:nvPr>
        </p:nvSpPr>
        <p:spPr>
          <a:xfrm>
            <a:off x="375676" y="4251193"/>
            <a:ext cx="4853549" cy="750094"/>
          </a:xfrm>
        </p:spPr>
        <p:txBody>
          <a:bodyPr/>
          <a:lstStyle>
            <a:lvl1pPr marL="0" indent="0">
              <a:buNone/>
              <a:defRPr sz="2400" b="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14" name="Graphic 13">
            <a:extLst>
              <a:ext uri="{FF2B5EF4-FFF2-40B4-BE49-F238E27FC236}">
                <a16:creationId xmlns:a16="http://schemas.microsoft.com/office/drawing/2014/main" id="{AA93992E-C850-8DC2-CCC1-AAE6B995B3C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75676" y="5245371"/>
            <a:ext cx="3033784" cy="1231900"/>
          </a:xfrm>
          <a:prstGeom prst="rect">
            <a:avLst/>
          </a:prstGeom>
        </p:spPr>
      </p:pic>
    </p:spTree>
    <p:extLst>
      <p:ext uri="{BB962C8B-B14F-4D97-AF65-F5344CB8AC3E}">
        <p14:creationId xmlns:p14="http://schemas.microsoft.com/office/powerpoint/2010/main" val="93311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py breakout">
    <p:bg>
      <p:bgPr>
        <a:solidFill>
          <a:schemeClr val="tx2"/>
        </a:solidFill>
        <a:effectLst/>
      </p:bgPr>
    </p:bg>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AF2AA449-BD66-6B76-4F56-F5573A118877}"/>
              </a:ext>
            </a:extLst>
          </p:cNvPr>
          <p:cNvSpPr>
            <a:spLocks noGrp="1"/>
          </p:cNvSpPr>
          <p:nvPr>
            <p:ph sz="half" idx="2" hasCustomPrompt="1"/>
          </p:nvPr>
        </p:nvSpPr>
        <p:spPr>
          <a:xfrm>
            <a:off x="831849" y="1113593"/>
            <a:ext cx="7911097" cy="3971753"/>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z="4800" smtClean="0">
                <a:solidFill>
                  <a:schemeClr val="bg1"/>
                </a:solidFill>
                <a:effectLst/>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r>
              <a:rPr lang="en-US"/>
              <a:t>Break out page – Pull out quotation or paragraph can go here</a:t>
            </a:r>
          </a:p>
        </p:txBody>
      </p:sp>
      <p:pic>
        <p:nvPicPr>
          <p:cNvPr id="2" name="Graphic 1">
            <a:extLst>
              <a:ext uri="{FF2B5EF4-FFF2-40B4-BE49-F238E27FC236}">
                <a16:creationId xmlns:a16="http://schemas.microsoft.com/office/drawing/2014/main" id="{AC5FE3B9-0E97-999F-F622-DC8E5CF2332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436830" y="176045"/>
            <a:ext cx="2728908" cy="1108102"/>
          </a:xfrm>
          <a:prstGeom prst="rect">
            <a:avLst/>
          </a:prstGeom>
        </p:spPr>
      </p:pic>
    </p:spTree>
    <p:extLst>
      <p:ext uri="{BB962C8B-B14F-4D97-AF65-F5344CB8AC3E}">
        <p14:creationId xmlns:p14="http://schemas.microsoft.com/office/powerpoint/2010/main" val="938799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py + Image breakout">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3214356-584C-5407-FA3F-810CB036DA17}"/>
              </a:ext>
            </a:extLst>
          </p:cNvPr>
          <p:cNvSpPr>
            <a:spLocks noGrp="1"/>
          </p:cNvSpPr>
          <p:nvPr>
            <p:ph type="pic" sz="quarter" idx="12"/>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366001 w 12192000"/>
              <a:gd name="connsiteY3" fmla="*/ 6858000 h 6858000"/>
              <a:gd name="connsiteX4" fmla="*/ 6484473 w 12192000"/>
              <a:gd name="connsiteY4" fmla="*/ 6747479 h 6858000"/>
              <a:gd name="connsiteX5" fmla="*/ 6573959 w 12192000"/>
              <a:gd name="connsiteY5" fmla="*/ 3919135 h 6858000"/>
              <a:gd name="connsiteX6" fmla="*/ 6573906 w 12192000"/>
              <a:gd name="connsiteY6" fmla="*/ 3919244 h 6858000"/>
              <a:gd name="connsiteX7" fmla="*/ 6408937 w 12192000"/>
              <a:gd name="connsiteY7" fmla="*/ 3820863 h 6858000"/>
              <a:gd name="connsiteX8" fmla="*/ 4228963 w 12192000"/>
              <a:gd name="connsiteY8" fmla="*/ 3715253 h 6858000"/>
              <a:gd name="connsiteX9" fmla="*/ 4126504 w 12192000"/>
              <a:gd name="connsiteY9" fmla="*/ 3743116 h 6858000"/>
              <a:gd name="connsiteX10" fmla="*/ 4090355 w 12192000"/>
              <a:gd name="connsiteY10" fmla="*/ 3610643 h 6858000"/>
              <a:gd name="connsiteX11" fmla="*/ 3596971 w 12192000"/>
              <a:gd name="connsiteY11" fmla="*/ 2826141 h 6858000"/>
              <a:gd name="connsiteX12" fmla="*/ 3596910 w 12192000"/>
              <a:gd name="connsiteY12" fmla="*/ 2826267 h 6858000"/>
              <a:gd name="connsiteX13" fmla="*/ 3409739 w 12192000"/>
              <a:gd name="connsiteY13" fmla="*/ 2714627 h 6858000"/>
              <a:gd name="connsiteX14" fmla="*/ 2114951 w 12192000"/>
              <a:gd name="connsiteY14" fmla="*/ 2453177 h 6858000"/>
              <a:gd name="connsiteX15" fmla="*/ 74130 w 12192000"/>
              <a:gd name="connsiteY15" fmla="*/ 2889119 h 6858000"/>
              <a:gd name="connsiteX16" fmla="*/ 0 w 12192000"/>
              <a:gd name="connsiteY16" fmla="*/ 29250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6858000">
                <a:moveTo>
                  <a:pt x="0" y="0"/>
                </a:moveTo>
                <a:lnTo>
                  <a:pt x="12192000" y="0"/>
                </a:lnTo>
                <a:lnTo>
                  <a:pt x="12192000" y="6858000"/>
                </a:lnTo>
                <a:lnTo>
                  <a:pt x="6366001" y="6858000"/>
                </a:lnTo>
                <a:lnTo>
                  <a:pt x="6484473" y="6747479"/>
                </a:lnTo>
                <a:cubicBezTo>
                  <a:pt x="7491234" y="5697935"/>
                  <a:pt x="7101517" y="4349030"/>
                  <a:pt x="6573959" y="3919135"/>
                </a:cubicBezTo>
                <a:lnTo>
                  <a:pt x="6573906" y="3919244"/>
                </a:lnTo>
                <a:cubicBezTo>
                  <a:pt x="6521390" y="3876467"/>
                  <a:pt x="6466369" y="3843931"/>
                  <a:pt x="6408937" y="3820863"/>
                </a:cubicBezTo>
                <a:cubicBezTo>
                  <a:pt x="6012231" y="3577503"/>
                  <a:pt x="5122058" y="3502024"/>
                  <a:pt x="4228963" y="3715253"/>
                </a:cubicBezTo>
                <a:lnTo>
                  <a:pt x="4126504" y="3743116"/>
                </a:lnTo>
                <a:lnTo>
                  <a:pt x="4090355" y="3610643"/>
                </a:lnTo>
                <a:cubicBezTo>
                  <a:pt x="3978566" y="3267347"/>
                  <a:pt x="3796477" y="2988774"/>
                  <a:pt x="3596971" y="2826141"/>
                </a:cubicBezTo>
                <a:lnTo>
                  <a:pt x="3596910" y="2826267"/>
                </a:lnTo>
                <a:cubicBezTo>
                  <a:pt x="3537331" y="2777717"/>
                  <a:pt x="3474905" y="2740796"/>
                  <a:pt x="3409739" y="2714627"/>
                </a:cubicBezTo>
                <a:cubicBezTo>
                  <a:pt x="3139683" y="2548931"/>
                  <a:pt x="2668010" y="2451916"/>
                  <a:pt x="2114951" y="2453177"/>
                </a:cubicBezTo>
                <a:cubicBezTo>
                  <a:pt x="1481239" y="2454622"/>
                  <a:pt x="740673" y="2585096"/>
                  <a:pt x="74130" y="2889119"/>
                </a:cubicBezTo>
                <a:lnTo>
                  <a:pt x="0" y="2925090"/>
                </a:lnTo>
                <a:close/>
              </a:path>
            </a:pathLst>
          </a:custGeom>
        </p:spPr>
        <p:txBody>
          <a:bodyPr wrap="square">
            <a:noAutofit/>
          </a:bodyPr>
          <a:lstStyle/>
          <a:p>
            <a:endParaRPr lang="en-US"/>
          </a:p>
        </p:txBody>
      </p:sp>
      <p:sp>
        <p:nvSpPr>
          <p:cNvPr id="16" name="Freeform 15">
            <a:extLst>
              <a:ext uri="{FF2B5EF4-FFF2-40B4-BE49-F238E27FC236}">
                <a16:creationId xmlns:a16="http://schemas.microsoft.com/office/drawing/2014/main" id="{5254B28E-6287-06AB-3AFD-4713FBE0DE15}"/>
              </a:ext>
            </a:extLst>
          </p:cNvPr>
          <p:cNvSpPr/>
          <p:nvPr userDrawn="1"/>
        </p:nvSpPr>
        <p:spPr>
          <a:xfrm rot="17751654">
            <a:off x="-377322" y="1175712"/>
            <a:ext cx="6048915" cy="8355809"/>
          </a:xfrm>
          <a:custGeom>
            <a:avLst/>
            <a:gdLst>
              <a:gd name="connsiteX0" fmla="*/ 5402302 w 6048915"/>
              <a:gd name="connsiteY0" fmla="*/ 2433879 h 8355809"/>
              <a:gd name="connsiteX1" fmla="*/ 5731805 w 6048915"/>
              <a:gd name="connsiteY1" fmla="*/ 3713042 h 8355809"/>
              <a:gd name="connsiteX2" fmla="*/ 5712988 w 6048915"/>
              <a:gd name="connsiteY2" fmla="*/ 3930165 h 8355809"/>
              <a:gd name="connsiteX3" fmla="*/ 5713127 w 6048915"/>
              <a:gd name="connsiteY3" fmla="*/ 3930165 h 8355809"/>
              <a:gd name="connsiteX4" fmla="*/ 5222397 w 6048915"/>
              <a:gd name="connsiteY4" fmla="*/ 4716329 h 8355809"/>
              <a:gd name="connsiteX5" fmla="*/ 5118958 w 6048915"/>
              <a:gd name="connsiteY5" fmla="*/ 4806641 h 8355809"/>
              <a:gd name="connsiteX6" fmla="*/ 5188722 w 6048915"/>
              <a:gd name="connsiteY6" fmla="*/ 4886686 h 8355809"/>
              <a:gd name="connsiteX7" fmla="*/ 6044566 w 6048915"/>
              <a:gd name="connsiteY7" fmla="*/ 6894414 h 8355809"/>
              <a:gd name="connsiteX8" fmla="*/ 6027995 w 6048915"/>
              <a:gd name="connsiteY8" fmla="*/ 7085775 h 8355809"/>
              <a:gd name="connsiteX9" fmla="*/ 6028116 w 6048915"/>
              <a:gd name="connsiteY9" fmla="*/ 7085775 h 8355809"/>
              <a:gd name="connsiteX10" fmla="*/ 3162900 w 6048915"/>
              <a:gd name="connsiteY10" fmla="*/ 8130323 h 8355809"/>
              <a:gd name="connsiteX11" fmla="*/ 1001254 w 6048915"/>
              <a:gd name="connsiteY11" fmla="*/ 5083327 h 8355809"/>
              <a:gd name="connsiteX12" fmla="*/ 1017825 w 6048915"/>
              <a:gd name="connsiteY12" fmla="*/ 4891966 h 8355809"/>
              <a:gd name="connsiteX13" fmla="*/ 1322057 w 6048915"/>
              <a:gd name="connsiteY13" fmla="*/ 4334672 h 8355809"/>
              <a:gd name="connsiteX14" fmla="*/ 1332724 w 6048915"/>
              <a:gd name="connsiteY14" fmla="*/ 4323364 h 8355809"/>
              <a:gd name="connsiteX15" fmla="*/ 1183627 w 6048915"/>
              <a:gd name="connsiteY15" fmla="*/ 4173292 h 8355809"/>
              <a:gd name="connsiteX16" fmla="*/ 4939 w 6048915"/>
              <a:gd name="connsiteY16" fmla="*/ 1658138 h 8355809"/>
              <a:gd name="connsiteX17" fmla="*/ 23756 w 6048915"/>
              <a:gd name="connsiteY17" fmla="*/ 1441015 h 8355809"/>
              <a:gd name="connsiteX18" fmla="*/ 3277176 w 6048915"/>
              <a:gd name="connsiteY18" fmla="*/ 255840 h 8355809"/>
              <a:gd name="connsiteX19" fmla="*/ 5402302 w 6048915"/>
              <a:gd name="connsiteY19" fmla="*/ 2433879 h 835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48915" h="8355809">
                <a:moveTo>
                  <a:pt x="5402302" y="2433879"/>
                </a:moveTo>
                <a:cubicBezTo>
                  <a:pt x="5644674" y="2931002"/>
                  <a:pt x="5763113" y="3397756"/>
                  <a:pt x="5731805" y="3713042"/>
                </a:cubicBezTo>
                <a:cubicBezTo>
                  <a:pt x="5736682" y="3783097"/>
                  <a:pt x="5730688" y="3855375"/>
                  <a:pt x="5712988" y="3930165"/>
                </a:cubicBezTo>
                <a:lnTo>
                  <a:pt x="5713127" y="3930165"/>
                </a:lnTo>
                <a:cubicBezTo>
                  <a:pt x="5653803" y="4180630"/>
                  <a:pt x="5482553" y="4465994"/>
                  <a:pt x="5222397" y="4716329"/>
                </a:cubicBezTo>
                <a:lnTo>
                  <a:pt x="5118958" y="4806641"/>
                </a:lnTo>
                <a:lnTo>
                  <a:pt x="5188722" y="4886686"/>
                </a:lnTo>
                <a:cubicBezTo>
                  <a:pt x="5770154" y="5597335"/>
                  <a:pt x="6090517" y="6431285"/>
                  <a:pt x="6044566" y="6894414"/>
                </a:cubicBezTo>
                <a:cubicBezTo>
                  <a:pt x="6048860" y="6956157"/>
                  <a:pt x="6043582" y="7019859"/>
                  <a:pt x="6027995" y="7085775"/>
                </a:cubicBezTo>
                <a:lnTo>
                  <a:pt x="6028116" y="7085775"/>
                </a:lnTo>
                <a:cubicBezTo>
                  <a:pt x="5860939" y="7792165"/>
                  <a:pt x="4684437" y="8813520"/>
                  <a:pt x="3162900" y="8130323"/>
                </a:cubicBezTo>
                <a:cubicBezTo>
                  <a:pt x="1791973" y="7514641"/>
                  <a:pt x="927732" y="5824333"/>
                  <a:pt x="1001254" y="5083327"/>
                </a:cubicBezTo>
                <a:cubicBezTo>
                  <a:pt x="996959" y="5021584"/>
                  <a:pt x="1002237" y="4957882"/>
                  <a:pt x="1017825" y="4891966"/>
                </a:cubicBezTo>
                <a:cubicBezTo>
                  <a:pt x="1059619" y="4715368"/>
                  <a:pt x="1164488" y="4519086"/>
                  <a:pt x="1322057" y="4334672"/>
                </a:cubicBezTo>
                <a:lnTo>
                  <a:pt x="1332724" y="4323364"/>
                </a:lnTo>
                <a:lnTo>
                  <a:pt x="1183627" y="4173292"/>
                </a:lnTo>
                <a:cubicBezTo>
                  <a:pt x="393459" y="3323287"/>
                  <a:pt x="-52458" y="2236163"/>
                  <a:pt x="4939" y="1658138"/>
                </a:cubicBezTo>
                <a:cubicBezTo>
                  <a:pt x="63" y="1588083"/>
                  <a:pt x="6056" y="1515805"/>
                  <a:pt x="23756" y="1441015"/>
                </a:cubicBezTo>
                <a:cubicBezTo>
                  <a:pt x="213591" y="639527"/>
                  <a:pt x="1549415" y="-519328"/>
                  <a:pt x="3277176" y="255840"/>
                </a:cubicBezTo>
                <a:cubicBezTo>
                  <a:pt x="4250138" y="692448"/>
                  <a:pt x="4998349" y="1605342"/>
                  <a:pt x="5402302" y="2433879"/>
                </a:cubicBezTo>
                <a:close/>
              </a:path>
            </a:pathLst>
          </a:custGeom>
          <a:solidFill>
            <a:schemeClr val="accent1"/>
          </a:solidFill>
          <a:ln w="3124" cap="flat">
            <a:noFill/>
            <a:prstDash val="solid"/>
            <a:miter/>
          </a:ln>
        </p:spPr>
        <p:txBody>
          <a:bodyPr rtlCol="0" anchor="ctr"/>
          <a:lstStyle/>
          <a:p>
            <a:endParaRPr lang="en-US"/>
          </a:p>
        </p:txBody>
      </p:sp>
      <p:sp>
        <p:nvSpPr>
          <p:cNvPr id="18" name="Content Placeholder 3">
            <a:extLst>
              <a:ext uri="{FF2B5EF4-FFF2-40B4-BE49-F238E27FC236}">
                <a16:creationId xmlns:a16="http://schemas.microsoft.com/office/drawing/2014/main" id="{EC3CB782-3D7A-9934-8B6A-7D85A229141C}"/>
              </a:ext>
            </a:extLst>
          </p:cNvPr>
          <p:cNvSpPr>
            <a:spLocks noGrp="1"/>
          </p:cNvSpPr>
          <p:nvPr>
            <p:ph sz="half" idx="2" hasCustomPrompt="1"/>
          </p:nvPr>
        </p:nvSpPr>
        <p:spPr>
          <a:xfrm>
            <a:off x="681930" y="4301115"/>
            <a:ext cx="3930411" cy="1747194"/>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mtClean="0">
                <a:effectLst/>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r>
              <a:rPr lang="en-US"/>
              <a:t>Pull out quotation or paragraph can go here</a:t>
            </a:r>
          </a:p>
        </p:txBody>
      </p:sp>
      <p:pic>
        <p:nvPicPr>
          <p:cNvPr id="11" name="Graphic 10">
            <a:extLst>
              <a:ext uri="{FF2B5EF4-FFF2-40B4-BE49-F238E27FC236}">
                <a16:creationId xmlns:a16="http://schemas.microsoft.com/office/drawing/2014/main" id="{646C3CC8-09DB-EA83-B298-0F734A98F47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436830" y="176045"/>
            <a:ext cx="2728908" cy="1108102"/>
          </a:xfrm>
          <a:prstGeom prst="rect">
            <a:avLst/>
          </a:prstGeom>
        </p:spPr>
      </p:pic>
    </p:spTree>
    <p:extLst>
      <p:ext uri="{BB962C8B-B14F-4D97-AF65-F5344CB8AC3E}">
        <p14:creationId xmlns:p14="http://schemas.microsoft.com/office/powerpoint/2010/main" val="3921134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opy + Image break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C5AB6CA-2D3F-4058-2A9D-B5280D3AF014}"/>
              </a:ext>
            </a:extLst>
          </p:cNvPr>
          <p:cNvSpPr>
            <a:spLocks noGrp="1"/>
          </p:cNvSpPr>
          <p:nvPr>
            <p:ph type="pic" sz="quarter" idx="12"/>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686061 w 12192000"/>
              <a:gd name="connsiteY3" fmla="*/ 6858000 h 6858000"/>
              <a:gd name="connsiteX4" fmla="*/ 6871165 w 12192000"/>
              <a:gd name="connsiteY4" fmla="*/ 6797651 h 6858000"/>
              <a:gd name="connsiteX5" fmla="*/ 7908103 w 12192000"/>
              <a:gd name="connsiteY5" fmla="*/ 5994230 h 6858000"/>
              <a:gd name="connsiteX6" fmla="*/ 4913087 w 12192000"/>
              <a:gd name="connsiteY6" fmla="*/ 5358315 h 6858000"/>
              <a:gd name="connsiteX7" fmla="*/ 4913002 w 12192000"/>
              <a:gd name="connsiteY7" fmla="*/ 5358225 h 6858000"/>
              <a:gd name="connsiteX8" fmla="*/ 5505250 w 12192000"/>
              <a:gd name="connsiteY8" fmla="*/ 3712403 h 6858000"/>
              <a:gd name="connsiteX9" fmla="*/ 4241286 w 12192000"/>
              <a:gd name="connsiteY9" fmla="*/ 3842422 h 6858000"/>
              <a:gd name="connsiteX10" fmla="*/ 4105845 w 12192000"/>
              <a:gd name="connsiteY10" fmla="*/ 3898657 h 6858000"/>
              <a:gd name="connsiteX11" fmla="*/ 4114752 w 12192000"/>
              <a:gd name="connsiteY11" fmla="*/ 3884196 h 6858000"/>
              <a:gd name="connsiteX12" fmla="*/ 4360939 w 12192000"/>
              <a:gd name="connsiteY12" fmla="*/ 2561204 h 6858000"/>
              <a:gd name="connsiteX13" fmla="*/ 4184246 w 12192000"/>
              <a:gd name="connsiteY13" fmla="*/ 2518887 h 6858000"/>
              <a:gd name="connsiteX14" fmla="*/ 1843785 w 12192000"/>
              <a:gd name="connsiteY14" fmla="*/ 4040448 h 6858000"/>
              <a:gd name="connsiteX15" fmla="*/ 1843661 w 12192000"/>
              <a:gd name="connsiteY15" fmla="*/ 4040448 h 6858000"/>
              <a:gd name="connsiteX16" fmla="*/ 1052333 w 12192000"/>
              <a:gd name="connsiteY16" fmla="*/ 2716685 h 6858000"/>
              <a:gd name="connsiteX17" fmla="*/ 49118 w 12192000"/>
              <a:gd name="connsiteY17" fmla="*/ 4149624 h 6858000"/>
              <a:gd name="connsiteX18" fmla="*/ 0 w 12192000"/>
              <a:gd name="connsiteY18" fmla="*/ 43028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858000">
                <a:moveTo>
                  <a:pt x="0" y="0"/>
                </a:moveTo>
                <a:lnTo>
                  <a:pt x="12192000" y="0"/>
                </a:lnTo>
                <a:lnTo>
                  <a:pt x="12192000" y="6858000"/>
                </a:lnTo>
                <a:lnTo>
                  <a:pt x="6686061" y="6858000"/>
                </a:lnTo>
                <a:lnTo>
                  <a:pt x="6871165" y="6797651"/>
                </a:lnTo>
                <a:cubicBezTo>
                  <a:pt x="7548461" y="6559576"/>
                  <a:pt x="7954821" y="6271812"/>
                  <a:pt x="7908103" y="5994230"/>
                </a:cubicBezTo>
                <a:cubicBezTo>
                  <a:pt x="7830355" y="5532563"/>
                  <a:pt x="6524602" y="5287566"/>
                  <a:pt x="4913087" y="5358315"/>
                </a:cubicBezTo>
                <a:lnTo>
                  <a:pt x="4913002" y="5358225"/>
                </a:lnTo>
                <a:cubicBezTo>
                  <a:pt x="5476684" y="4642887"/>
                  <a:pt x="5707452" y="3924546"/>
                  <a:pt x="5505250" y="3712403"/>
                </a:cubicBezTo>
                <a:cubicBezTo>
                  <a:pt x="5336844" y="3535562"/>
                  <a:pt x="4856080" y="3600647"/>
                  <a:pt x="4241286" y="3842422"/>
                </a:cubicBezTo>
                <a:lnTo>
                  <a:pt x="4105845" y="3898657"/>
                </a:lnTo>
                <a:lnTo>
                  <a:pt x="4114752" y="3884196"/>
                </a:lnTo>
                <a:cubicBezTo>
                  <a:pt x="4503537" y="3221451"/>
                  <a:pt x="4624220" y="2710532"/>
                  <a:pt x="4360939" y="2561204"/>
                </a:cubicBezTo>
                <a:cubicBezTo>
                  <a:pt x="4312280" y="2533613"/>
                  <a:pt x="4252925" y="2519840"/>
                  <a:pt x="4184246" y="2518887"/>
                </a:cubicBezTo>
                <a:cubicBezTo>
                  <a:pt x="3703501" y="2512215"/>
                  <a:pt x="2765981" y="3133693"/>
                  <a:pt x="1843785" y="4040448"/>
                </a:cubicBezTo>
                <a:lnTo>
                  <a:pt x="1843661" y="4040448"/>
                </a:lnTo>
                <a:cubicBezTo>
                  <a:pt x="1709805" y="3275969"/>
                  <a:pt x="1345400" y="2715315"/>
                  <a:pt x="1052333" y="2716685"/>
                </a:cubicBezTo>
                <a:cubicBezTo>
                  <a:pt x="726736" y="2718083"/>
                  <a:pt x="333188" y="3312742"/>
                  <a:pt x="49118" y="4149624"/>
                </a:cubicBezTo>
                <a:lnTo>
                  <a:pt x="0" y="4302820"/>
                </a:lnTo>
                <a:close/>
              </a:path>
            </a:pathLst>
          </a:custGeom>
        </p:spPr>
        <p:txBody>
          <a:bodyPr wrap="square">
            <a:noAutofit/>
          </a:bodyPr>
          <a:lstStyle/>
          <a:p>
            <a:endParaRPr lang="en-US"/>
          </a:p>
        </p:txBody>
      </p:sp>
      <p:sp>
        <p:nvSpPr>
          <p:cNvPr id="6" name="Freeform 5">
            <a:extLst>
              <a:ext uri="{FF2B5EF4-FFF2-40B4-BE49-F238E27FC236}">
                <a16:creationId xmlns:a16="http://schemas.microsoft.com/office/drawing/2014/main" id="{98BEE345-55A7-C776-E676-6AD8F95F9E89}"/>
              </a:ext>
            </a:extLst>
          </p:cNvPr>
          <p:cNvSpPr/>
          <p:nvPr userDrawn="1"/>
        </p:nvSpPr>
        <p:spPr>
          <a:xfrm rot="2801379">
            <a:off x="-598670" y="2333440"/>
            <a:ext cx="7327845" cy="6767745"/>
          </a:xfrm>
          <a:custGeom>
            <a:avLst/>
            <a:gdLst>
              <a:gd name="connsiteX0" fmla="*/ 2104165 w 7327845"/>
              <a:gd name="connsiteY0" fmla="*/ 375679 h 6767745"/>
              <a:gd name="connsiteX1" fmla="*/ 2256159 w 7327845"/>
              <a:gd name="connsiteY1" fmla="*/ 276136 h 6767745"/>
              <a:gd name="connsiteX2" fmla="*/ 3049961 w 7327845"/>
              <a:gd name="connsiteY2" fmla="*/ 1362779 h 6767745"/>
              <a:gd name="connsiteX3" fmla="*/ 3054374 w 7327845"/>
              <a:gd name="connsiteY3" fmla="*/ 1379180 h 6767745"/>
              <a:gd name="connsiteX4" fmla="*/ 3106360 w 7327845"/>
              <a:gd name="connsiteY4" fmla="*/ 1242052 h 6767745"/>
              <a:gd name="connsiteX5" fmla="*/ 3878768 w 7327845"/>
              <a:gd name="connsiteY5" fmla="*/ 233144 h 6767745"/>
              <a:gd name="connsiteX6" fmla="*/ 4670096 w 7327845"/>
              <a:gd name="connsiteY6" fmla="*/ 1793044 h 6767745"/>
              <a:gd name="connsiteX7" fmla="*/ 4670219 w 7327845"/>
              <a:gd name="connsiteY7" fmla="*/ 1793044 h 6767745"/>
              <a:gd name="connsiteX8" fmla="*/ 7187373 w 7327845"/>
              <a:gd name="connsiteY8" fmla="*/ 49929 h 6767745"/>
              <a:gd name="connsiteX9" fmla="*/ 5601987 w 7327845"/>
              <a:gd name="connsiteY9" fmla="*/ 3639561 h 6767745"/>
              <a:gd name="connsiteX10" fmla="*/ 3288873 w 7327845"/>
              <a:gd name="connsiteY10" fmla="*/ 5691696 h 6767745"/>
              <a:gd name="connsiteX11" fmla="*/ 3272879 w 7327845"/>
              <a:gd name="connsiteY11" fmla="*/ 5697043 h 6767745"/>
              <a:gd name="connsiteX12" fmla="*/ 3261942 w 7327845"/>
              <a:gd name="connsiteY12" fmla="*/ 5756193 h 6767745"/>
              <a:gd name="connsiteX13" fmla="*/ 2875371 w 7327845"/>
              <a:gd name="connsiteY13" fmla="*/ 6680699 h 6767745"/>
              <a:gd name="connsiteX14" fmla="*/ 2850043 w 7327845"/>
              <a:gd name="connsiteY14" fmla="*/ 6704304 h 6767745"/>
              <a:gd name="connsiteX15" fmla="*/ 2787664 w 7327845"/>
              <a:gd name="connsiteY15" fmla="*/ 6741664 h 6767745"/>
              <a:gd name="connsiteX16" fmla="*/ 2716599 w 7327845"/>
              <a:gd name="connsiteY16" fmla="*/ 6764685 h 6767745"/>
              <a:gd name="connsiteX17" fmla="*/ 2624367 w 7327845"/>
              <a:gd name="connsiteY17" fmla="*/ 6761607 h 6767745"/>
              <a:gd name="connsiteX18" fmla="*/ 947209 w 7327845"/>
              <a:gd name="connsiteY18" fmla="*/ 5299097 h 6767745"/>
              <a:gd name="connsiteX19" fmla="*/ 99757 w 7327845"/>
              <a:gd name="connsiteY19" fmla="*/ 2790291 h 6767745"/>
              <a:gd name="connsiteX20" fmla="*/ 1605803 w 7327845"/>
              <a:gd name="connsiteY20" fmla="*/ 3122517 h 6767745"/>
              <a:gd name="connsiteX21" fmla="*/ 1605888 w 7327845"/>
              <a:gd name="connsiteY21" fmla="*/ 3122427 h 6767745"/>
              <a:gd name="connsiteX22" fmla="*/ 2104165 w 7327845"/>
              <a:gd name="connsiteY22" fmla="*/ 375679 h 676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27845" h="6767745">
                <a:moveTo>
                  <a:pt x="2104165" y="375679"/>
                </a:moveTo>
                <a:cubicBezTo>
                  <a:pt x="2151968" y="326359"/>
                  <a:pt x="2202705" y="292616"/>
                  <a:pt x="2256159" y="276136"/>
                </a:cubicBezTo>
                <a:cubicBezTo>
                  <a:pt x="2545415" y="186991"/>
                  <a:pt x="2834402" y="625271"/>
                  <a:pt x="3049961" y="1362779"/>
                </a:cubicBezTo>
                <a:lnTo>
                  <a:pt x="3054374" y="1379180"/>
                </a:lnTo>
                <a:lnTo>
                  <a:pt x="3106360" y="1242052"/>
                </a:lnTo>
                <a:cubicBezTo>
                  <a:pt x="3352150" y="628853"/>
                  <a:pt x="3634571" y="234380"/>
                  <a:pt x="3878768" y="233144"/>
                </a:cubicBezTo>
                <a:cubicBezTo>
                  <a:pt x="4171834" y="231531"/>
                  <a:pt x="4536239" y="892195"/>
                  <a:pt x="4670096" y="1793044"/>
                </a:cubicBezTo>
                <a:lnTo>
                  <a:pt x="4670219" y="1793044"/>
                </a:lnTo>
                <a:cubicBezTo>
                  <a:pt x="5724158" y="571896"/>
                  <a:pt x="6798111" y="-210178"/>
                  <a:pt x="7187373" y="49929"/>
                </a:cubicBezTo>
                <a:cubicBezTo>
                  <a:pt x="7655430" y="362756"/>
                  <a:pt x="6909967" y="2022247"/>
                  <a:pt x="5601987" y="3639561"/>
                </a:cubicBezTo>
                <a:cubicBezTo>
                  <a:pt x="4731322" y="4716110"/>
                  <a:pt x="3853598" y="5469833"/>
                  <a:pt x="3288873" y="5691696"/>
                </a:cubicBezTo>
                <a:lnTo>
                  <a:pt x="3272879" y="5697043"/>
                </a:lnTo>
                <a:lnTo>
                  <a:pt x="3261942" y="5756193"/>
                </a:lnTo>
                <a:cubicBezTo>
                  <a:pt x="3169420" y="6206983"/>
                  <a:pt x="3035855" y="6533603"/>
                  <a:pt x="2875371" y="6680699"/>
                </a:cubicBezTo>
                <a:cubicBezTo>
                  <a:pt x="2867095" y="6689293"/>
                  <a:pt x="2858624" y="6697192"/>
                  <a:pt x="2850043" y="6704304"/>
                </a:cubicBezTo>
                <a:cubicBezTo>
                  <a:pt x="2831071" y="6719900"/>
                  <a:pt x="2810159" y="6732297"/>
                  <a:pt x="2787664" y="6741664"/>
                </a:cubicBezTo>
                <a:cubicBezTo>
                  <a:pt x="2764343" y="6752816"/>
                  <a:pt x="2740660" y="6760725"/>
                  <a:pt x="2716599" y="6764685"/>
                </a:cubicBezTo>
                <a:cubicBezTo>
                  <a:pt x="2685887" y="6769725"/>
                  <a:pt x="2655165" y="6768431"/>
                  <a:pt x="2624367" y="6761607"/>
                </a:cubicBezTo>
                <a:cubicBezTo>
                  <a:pt x="2224550" y="6721526"/>
                  <a:pt x="1551970" y="6149830"/>
                  <a:pt x="947209" y="5299097"/>
                </a:cubicBezTo>
                <a:cubicBezTo>
                  <a:pt x="191465" y="4235999"/>
                  <a:pt x="-196677" y="3107463"/>
                  <a:pt x="99757" y="2790291"/>
                </a:cubicBezTo>
                <a:cubicBezTo>
                  <a:pt x="299790" y="2576102"/>
                  <a:pt x="957712" y="2695523"/>
                  <a:pt x="1605803" y="3122517"/>
                </a:cubicBezTo>
                <a:lnTo>
                  <a:pt x="1605888" y="3122427"/>
                </a:lnTo>
                <a:cubicBezTo>
                  <a:pt x="1578669" y="1829404"/>
                  <a:pt x="1769543" y="720916"/>
                  <a:pt x="2104165" y="375679"/>
                </a:cubicBezTo>
                <a:close/>
              </a:path>
            </a:pathLst>
          </a:custGeom>
          <a:solidFill>
            <a:schemeClr val="tx2"/>
          </a:solidFill>
          <a:ln w="3124" cap="flat">
            <a:noFill/>
            <a:prstDash val="solid"/>
            <a:miter/>
          </a:ln>
        </p:spPr>
        <p:txBody>
          <a:bodyPr rtlCol="0" anchor="ctr"/>
          <a:lstStyle/>
          <a:p>
            <a:endParaRPr lang="en-US"/>
          </a:p>
        </p:txBody>
      </p:sp>
      <p:sp>
        <p:nvSpPr>
          <p:cNvPr id="18" name="Content Placeholder 3">
            <a:extLst>
              <a:ext uri="{FF2B5EF4-FFF2-40B4-BE49-F238E27FC236}">
                <a16:creationId xmlns:a16="http://schemas.microsoft.com/office/drawing/2014/main" id="{EC3CB782-3D7A-9934-8B6A-7D85A229141C}"/>
              </a:ext>
            </a:extLst>
          </p:cNvPr>
          <p:cNvSpPr>
            <a:spLocks noGrp="1"/>
          </p:cNvSpPr>
          <p:nvPr>
            <p:ph sz="half" idx="2" hasCustomPrompt="1"/>
          </p:nvPr>
        </p:nvSpPr>
        <p:spPr>
          <a:xfrm>
            <a:off x="681930" y="4301115"/>
            <a:ext cx="3930411" cy="1747194"/>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mtClean="0">
                <a:solidFill>
                  <a:schemeClr val="bg2"/>
                </a:solidFill>
                <a:effectLst/>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r>
              <a:rPr lang="en-US"/>
              <a:t>Pull out quotation or paragraph can go here</a:t>
            </a:r>
          </a:p>
        </p:txBody>
      </p:sp>
      <p:pic>
        <p:nvPicPr>
          <p:cNvPr id="11" name="Graphic 10">
            <a:extLst>
              <a:ext uri="{FF2B5EF4-FFF2-40B4-BE49-F238E27FC236}">
                <a16:creationId xmlns:a16="http://schemas.microsoft.com/office/drawing/2014/main" id="{646C3CC8-09DB-EA83-B298-0F734A98F47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436830" y="176045"/>
            <a:ext cx="2728908" cy="1108102"/>
          </a:xfrm>
          <a:prstGeom prst="rect">
            <a:avLst/>
          </a:prstGeom>
        </p:spPr>
      </p:pic>
    </p:spTree>
    <p:extLst>
      <p:ext uri="{BB962C8B-B14F-4D97-AF65-F5344CB8AC3E}">
        <p14:creationId xmlns:p14="http://schemas.microsoft.com/office/powerpoint/2010/main" val="25555821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opy + Image breakout">
    <p:bg>
      <p:bgPr>
        <a:solidFill>
          <a:schemeClr val="bg1"/>
        </a:solidFill>
        <a:effectLst/>
      </p:bgPr>
    </p:bg>
    <p:spTree>
      <p:nvGrpSpPr>
        <p:cNvPr id="1" name=""/>
        <p:cNvGrpSpPr/>
        <p:nvPr/>
      </p:nvGrpSpPr>
      <p:grpSpPr>
        <a:xfrm>
          <a:off x="0" y="0"/>
          <a:ext cx="0" cy="0"/>
          <a:chOff x="0" y="0"/>
          <a:chExt cx="0" cy="0"/>
        </a:xfrm>
      </p:grpSpPr>
      <p:sp>
        <p:nvSpPr>
          <p:cNvPr id="5" name="Graphic 53">
            <a:extLst>
              <a:ext uri="{FF2B5EF4-FFF2-40B4-BE49-F238E27FC236}">
                <a16:creationId xmlns:a16="http://schemas.microsoft.com/office/drawing/2014/main" id="{C415D800-A0B3-EE04-1A1A-2B28E2666F13}"/>
              </a:ext>
            </a:extLst>
          </p:cNvPr>
          <p:cNvSpPr/>
          <p:nvPr userDrawn="1"/>
        </p:nvSpPr>
        <p:spPr>
          <a:xfrm rot="19322534">
            <a:off x="-1178072" y="2586673"/>
            <a:ext cx="6909176" cy="6474097"/>
          </a:xfrm>
          <a:custGeom>
            <a:avLst/>
            <a:gdLst>
              <a:gd name="connsiteX0" fmla="*/ 1283950 w 1289288"/>
              <a:gd name="connsiteY0" fmla="*/ 883984 h 1208100"/>
              <a:gd name="connsiteX1" fmla="*/ 1288179 w 1289288"/>
              <a:gd name="connsiteY1" fmla="*/ 835148 h 1208100"/>
              <a:gd name="connsiteX2" fmla="*/ 736520 w 1289288"/>
              <a:gd name="connsiteY2" fmla="*/ 57544 h 1208100"/>
              <a:gd name="connsiteX3" fmla="*/ 5339 w 1289288"/>
              <a:gd name="connsiteY3" fmla="*/ 324117 h 1208100"/>
              <a:gd name="connsiteX4" fmla="*/ 1110 w 1289288"/>
              <a:gd name="connsiteY4" fmla="*/ 372953 h 1208100"/>
              <a:gd name="connsiteX5" fmla="*/ 552769 w 1289288"/>
              <a:gd name="connsiteY5" fmla="*/ 1150556 h 1208100"/>
              <a:gd name="connsiteX6" fmla="*/ 1283981 w 1289288"/>
              <a:gd name="connsiteY6" fmla="*/ 883984 h 120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288" h="1208100">
                <a:moveTo>
                  <a:pt x="1283950" y="883984"/>
                </a:moveTo>
                <a:cubicBezTo>
                  <a:pt x="1287928" y="867162"/>
                  <a:pt x="1289275" y="850905"/>
                  <a:pt x="1288179" y="835148"/>
                </a:cubicBezTo>
                <a:cubicBezTo>
                  <a:pt x="1306942" y="646041"/>
                  <a:pt x="1086385" y="214669"/>
                  <a:pt x="736520" y="57544"/>
                </a:cubicBezTo>
                <a:cubicBezTo>
                  <a:pt x="348219" y="-116809"/>
                  <a:pt x="48003" y="143844"/>
                  <a:pt x="5339" y="324117"/>
                </a:cubicBezTo>
                <a:cubicBezTo>
                  <a:pt x="1361" y="340939"/>
                  <a:pt x="14" y="357196"/>
                  <a:pt x="1110" y="372953"/>
                </a:cubicBezTo>
                <a:cubicBezTo>
                  <a:pt x="-17653" y="562060"/>
                  <a:pt x="202904" y="993432"/>
                  <a:pt x="552769" y="1150556"/>
                </a:cubicBezTo>
                <a:cubicBezTo>
                  <a:pt x="941070" y="1324910"/>
                  <a:pt x="1241317" y="1064257"/>
                  <a:pt x="1283981" y="883984"/>
                </a:cubicBezTo>
                <a:close/>
              </a:path>
            </a:pathLst>
          </a:custGeom>
          <a:solidFill>
            <a:schemeClr val="tx1"/>
          </a:solidFill>
          <a:ln w="3124" cap="flat">
            <a:noFill/>
            <a:prstDash val="solid"/>
            <a:miter/>
          </a:ln>
        </p:spPr>
        <p:txBody>
          <a:bodyPr rtlCol="0" anchor="ctr"/>
          <a:lstStyle/>
          <a:p>
            <a:endParaRPr lang="en-US"/>
          </a:p>
        </p:txBody>
      </p:sp>
      <p:sp>
        <p:nvSpPr>
          <p:cNvPr id="3" name="Picture Placeholder 2">
            <a:extLst>
              <a:ext uri="{FF2B5EF4-FFF2-40B4-BE49-F238E27FC236}">
                <a16:creationId xmlns:a16="http://schemas.microsoft.com/office/drawing/2014/main" id="{46F6B889-0C17-A086-5DEE-11B39038A2F1}"/>
              </a:ext>
            </a:extLst>
          </p:cNvPr>
          <p:cNvSpPr>
            <a:spLocks noGrp="1"/>
          </p:cNvSpPr>
          <p:nvPr>
            <p:ph type="pic" sz="quarter" idx="12"/>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5751504 w 12192000"/>
              <a:gd name="connsiteY3" fmla="*/ 6858000 h 6858000"/>
              <a:gd name="connsiteX4" fmla="*/ 5781152 w 12192000"/>
              <a:gd name="connsiteY4" fmla="*/ 6802117 h 6858000"/>
              <a:gd name="connsiteX5" fmla="*/ 5900619 w 12192000"/>
              <a:gd name="connsiteY5" fmla="*/ 4899172 h 6858000"/>
              <a:gd name="connsiteX6" fmla="*/ 5900488 w 12192000"/>
              <a:gd name="connsiteY6" fmla="*/ 4899274 h 6858000"/>
              <a:gd name="connsiteX7" fmla="*/ 5757386 w 12192000"/>
              <a:gd name="connsiteY7" fmla="*/ 4678988 h 6858000"/>
              <a:gd name="connsiteX8" fmla="*/ 863350 w 12192000"/>
              <a:gd name="connsiteY8" fmla="*/ 3211728 h 6858000"/>
              <a:gd name="connsiteX9" fmla="*/ 115318 w 12192000"/>
              <a:gd name="connsiteY9" fmla="*/ 3482634 h 6858000"/>
              <a:gd name="connsiteX10" fmla="*/ 0 w 12192000"/>
              <a:gd name="connsiteY10" fmla="*/ 35486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0" y="0"/>
                </a:moveTo>
                <a:lnTo>
                  <a:pt x="12192000" y="0"/>
                </a:lnTo>
                <a:lnTo>
                  <a:pt x="12192000" y="6858000"/>
                </a:lnTo>
                <a:lnTo>
                  <a:pt x="5751504" y="6858000"/>
                </a:lnTo>
                <a:lnTo>
                  <a:pt x="5781152" y="6802117"/>
                </a:lnTo>
                <a:cubicBezTo>
                  <a:pt x="6108704" y="6098675"/>
                  <a:pt x="6107589" y="5350340"/>
                  <a:pt x="5900619" y="4899172"/>
                </a:cubicBezTo>
                <a:lnTo>
                  <a:pt x="5900488" y="4899274"/>
                </a:lnTo>
                <a:cubicBezTo>
                  <a:pt x="5861849" y="4815084"/>
                  <a:pt x="5813955" y="4741954"/>
                  <a:pt x="5757386" y="4678988"/>
                </a:cubicBezTo>
                <a:cubicBezTo>
                  <a:pt x="5213338" y="3818107"/>
                  <a:pt x="2859546" y="2722418"/>
                  <a:pt x="863350" y="3211728"/>
                </a:cubicBezTo>
                <a:cubicBezTo>
                  <a:pt x="586426" y="3279628"/>
                  <a:pt x="337722" y="3371712"/>
                  <a:pt x="115318" y="3482634"/>
                </a:cubicBezTo>
                <a:lnTo>
                  <a:pt x="0" y="3548657"/>
                </a:lnTo>
                <a:close/>
              </a:path>
            </a:pathLst>
          </a:custGeom>
        </p:spPr>
        <p:txBody>
          <a:bodyPr wrap="square">
            <a:noAutofit/>
          </a:bodyPr>
          <a:lstStyle/>
          <a:p>
            <a:endParaRPr lang="en-US"/>
          </a:p>
        </p:txBody>
      </p:sp>
      <p:sp>
        <p:nvSpPr>
          <p:cNvPr id="18" name="Content Placeholder 3">
            <a:extLst>
              <a:ext uri="{FF2B5EF4-FFF2-40B4-BE49-F238E27FC236}">
                <a16:creationId xmlns:a16="http://schemas.microsoft.com/office/drawing/2014/main" id="{EC3CB782-3D7A-9934-8B6A-7D85A229141C}"/>
              </a:ext>
            </a:extLst>
          </p:cNvPr>
          <p:cNvSpPr>
            <a:spLocks noGrp="1"/>
          </p:cNvSpPr>
          <p:nvPr>
            <p:ph sz="half" idx="2" hasCustomPrompt="1"/>
          </p:nvPr>
        </p:nvSpPr>
        <p:spPr>
          <a:xfrm>
            <a:off x="681930" y="4301115"/>
            <a:ext cx="3930411" cy="1747194"/>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mtClean="0">
                <a:solidFill>
                  <a:schemeClr val="bg2"/>
                </a:solidFill>
                <a:effectLst/>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r>
              <a:rPr lang="en-US"/>
              <a:t>Pull out quotation or paragraph can go here</a:t>
            </a:r>
          </a:p>
        </p:txBody>
      </p:sp>
      <p:pic>
        <p:nvPicPr>
          <p:cNvPr id="11" name="Graphic 10">
            <a:extLst>
              <a:ext uri="{FF2B5EF4-FFF2-40B4-BE49-F238E27FC236}">
                <a16:creationId xmlns:a16="http://schemas.microsoft.com/office/drawing/2014/main" id="{646C3CC8-09DB-EA83-B298-0F734A98F47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436830" y="176045"/>
            <a:ext cx="2728908" cy="1108102"/>
          </a:xfrm>
          <a:prstGeom prst="rect">
            <a:avLst/>
          </a:prstGeom>
        </p:spPr>
      </p:pic>
    </p:spTree>
    <p:extLst>
      <p:ext uri="{BB962C8B-B14F-4D97-AF65-F5344CB8AC3E}">
        <p14:creationId xmlns:p14="http://schemas.microsoft.com/office/powerpoint/2010/main" val="1615529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ICONS">
    <p:bg>
      <p:bgPr>
        <a:solidFill>
          <a:schemeClr val="bg1"/>
        </a:solidFill>
        <a:effectLst/>
      </p:bgPr>
    </p:bg>
    <p:spTree>
      <p:nvGrpSpPr>
        <p:cNvPr id="1" name=""/>
        <p:cNvGrpSpPr/>
        <p:nvPr/>
      </p:nvGrpSpPr>
      <p:grpSpPr>
        <a:xfrm>
          <a:off x="0" y="0"/>
          <a:ext cx="0" cy="0"/>
          <a:chOff x="0" y="0"/>
          <a:chExt cx="0" cy="0"/>
        </a:xfrm>
      </p:grpSpPr>
      <p:pic>
        <p:nvPicPr>
          <p:cNvPr id="3" name="Picture 2" descr="A cartoon of a person wearing a rainbow shirt&#10;&#10;Description automatically generated">
            <a:extLst>
              <a:ext uri="{FF2B5EF4-FFF2-40B4-BE49-F238E27FC236}">
                <a16:creationId xmlns:a16="http://schemas.microsoft.com/office/drawing/2014/main" id="{E44DD038-00FD-107B-2B2D-E440F4721654}"/>
              </a:ext>
            </a:extLst>
          </p:cNvPr>
          <p:cNvPicPr>
            <a:picLocks noChangeAspect="1"/>
          </p:cNvPicPr>
          <p:nvPr userDrawn="1"/>
        </p:nvPicPr>
        <p:blipFill>
          <a:blip r:embed="rId2"/>
          <a:stretch>
            <a:fillRect/>
          </a:stretch>
        </p:blipFill>
        <p:spPr>
          <a:xfrm flipH="1">
            <a:off x="266743" y="880411"/>
            <a:ext cx="983657" cy="1768735"/>
          </a:xfrm>
          <a:prstGeom prst="rect">
            <a:avLst/>
          </a:prstGeom>
        </p:spPr>
      </p:pic>
      <p:pic>
        <p:nvPicPr>
          <p:cNvPr id="5" name="Picture 4" descr="A cartoon of a person in a dress&#10;&#10;Description automatically generated">
            <a:extLst>
              <a:ext uri="{FF2B5EF4-FFF2-40B4-BE49-F238E27FC236}">
                <a16:creationId xmlns:a16="http://schemas.microsoft.com/office/drawing/2014/main" id="{2F2CDA1B-FD83-1932-2AC1-F2977A5E510A}"/>
              </a:ext>
            </a:extLst>
          </p:cNvPr>
          <p:cNvPicPr>
            <a:picLocks noChangeAspect="1"/>
          </p:cNvPicPr>
          <p:nvPr userDrawn="1"/>
        </p:nvPicPr>
        <p:blipFill>
          <a:blip r:embed="rId3"/>
          <a:stretch>
            <a:fillRect/>
          </a:stretch>
        </p:blipFill>
        <p:spPr>
          <a:xfrm flipH="1">
            <a:off x="1124936" y="880411"/>
            <a:ext cx="983657" cy="1768735"/>
          </a:xfrm>
          <a:prstGeom prst="rect">
            <a:avLst/>
          </a:prstGeom>
        </p:spPr>
      </p:pic>
      <p:pic>
        <p:nvPicPr>
          <p:cNvPr id="7" name="Picture 6" descr="A person in a skirt and orange jacket holding a folder&#10;&#10;Description automatically generated">
            <a:extLst>
              <a:ext uri="{FF2B5EF4-FFF2-40B4-BE49-F238E27FC236}">
                <a16:creationId xmlns:a16="http://schemas.microsoft.com/office/drawing/2014/main" id="{6CFD792E-A613-FA50-3779-A34040AF7506}"/>
              </a:ext>
            </a:extLst>
          </p:cNvPr>
          <p:cNvPicPr>
            <a:picLocks noChangeAspect="1"/>
          </p:cNvPicPr>
          <p:nvPr userDrawn="1"/>
        </p:nvPicPr>
        <p:blipFill>
          <a:blip r:embed="rId4"/>
          <a:stretch>
            <a:fillRect/>
          </a:stretch>
        </p:blipFill>
        <p:spPr>
          <a:xfrm flipH="1">
            <a:off x="329118" y="2716771"/>
            <a:ext cx="979039" cy="1768735"/>
          </a:xfrm>
          <a:prstGeom prst="rect">
            <a:avLst/>
          </a:prstGeom>
        </p:spPr>
      </p:pic>
      <p:pic>
        <p:nvPicPr>
          <p:cNvPr id="9" name="Picture 8" descr="A person in a purple shirt and skirt&#10;&#10;Description automatically generated">
            <a:extLst>
              <a:ext uri="{FF2B5EF4-FFF2-40B4-BE49-F238E27FC236}">
                <a16:creationId xmlns:a16="http://schemas.microsoft.com/office/drawing/2014/main" id="{C524219A-6699-7EF7-FDA4-06E8840C61F7}"/>
              </a:ext>
            </a:extLst>
          </p:cNvPr>
          <p:cNvPicPr>
            <a:picLocks noChangeAspect="1"/>
          </p:cNvPicPr>
          <p:nvPr userDrawn="1"/>
        </p:nvPicPr>
        <p:blipFill>
          <a:blip r:embed="rId5"/>
          <a:stretch>
            <a:fillRect/>
          </a:stretch>
        </p:blipFill>
        <p:spPr>
          <a:xfrm flipH="1">
            <a:off x="11012621" y="4654576"/>
            <a:ext cx="983657" cy="1768735"/>
          </a:xfrm>
          <a:prstGeom prst="rect">
            <a:avLst/>
          </a:prstGeom>
        </p:spPr>
      </p:pic>
      <p:pic>
        <p:nvPicPr>
          <p:cNvPr id="11" name="Picture 10" descr="A cartoon of a person with purple hair&#10;&#10;Description automatically generated">
            <a:extLst>
              <a:ext uri="{FF2B5EF4-FFF2-40B4-BE49-F238E27FC236}">
                <a16:creationId xmlns:a16="http://schemas.microsoft.com/office/drawing/2014/main" id="{530E0A1D-7979-1DB4-D610-7A0EDAECF80D}"/>
              </a:ext>
            </a:extLst>
          </p:cNvPr>
          <p:cNvPicPr>
            <a:picLocks noChangeAspect="1"/>
          </p:cNvPicPr>
          <p:nvPr userDrawn="1"/>
        </p:nvPicPr>
        <p:blipFill>
          <a:blip r:embed="rId6"/>
          <a:stretch>
            <a:fillRect/>
          </a:stretch>
        </p:blipFill>
        <p:spPr>
          <a:xfrm flipH="1">
            <a:off x="1038737" y="2716771"/>
            <a:ext cx="983657" cy="1768735"/>
          </a:xfrm>
          <a:prstGeom prst="rect">
            <a:avLst/>
          </a:prstGeom>
        </p:spPr>
      </p:pic>
      <p:pic>
        <p:nvPicPr>
          <p:cNvPr id="13" name="Picture 12" descr="A person in a long coat and purple pants&#10;&#10;Description automatically generated">
            <a:extLst>
              <a:ext uri="{FF2B5EF4-FFF2-40B4-BE49-F238E27FC236}">
                <a16:creationId xmlns:a16="http://schemas.microsoft.com/office/drawing/2014/main" id="{398CD66A-2415-C550-5F34-891730081EDF}"/>
              </a:ext>
            </a:extLst>
          </p:cNvPr>
          <p:cNvPicPr>
            <a:picLocks noChangeAspect="1"/>
          </p:cNvPicPr>
          <p:nvPr userDrawn="1"/>
        </p:nvPicPr>
        <p:blipFill>
          <a:blip r:embed="rId7"/>
          <a:stretch>
            <a:fillRect/>
          </a:stretch>
        </p:blipFill>
        <p:spPr>
          <a:xfrm flipH="1">
            <a:off x="10935728" y="2716771"/>
            <a:ext cx="983657" cy="1768735"/>
          </a:xfrm>
          <a:prstGeom prst="rect">
            <a:avLst/>
          </a:prstGeom>
        </p:spPr>
      </p:pic>
      <p:pic>
        <p:nvPicPr>
          <p:cNvPr id="15" name="Picture 14" descr="An old person sitting at a table&#10;&#10;Description automatically generated">
            <a:extLst>
              <a:ext uri="{FF2B5EF4-FFF2-40B4-BE49-F238E27FC236}">
                <a16:creationId xmlns:a16="http://schemas.microsoft.com/office/drawing/2014/main" id="{FB7E289D-4A12-F314-869F-AE5CDC0A2904}"/>
              </a:ext>
            </a:extLst>
          </p:cNvPr>
          <p:cNvPicPr>
            <a:picLocks noChangeAspect="1"/>
          </p:cNvPicPr>
          <p:nvPr userDrawn="1"/>
        </p:nvPicPr>
        <p:blipFill>
          <a:blip r:embed="rId8"/>
          <a:stretch>
            <a:fillRect/>
          </a:stretch>
        </p:blipFill>
        <p:spPr>
          <a:xfrm flipH="1">
            <a:off x="2096848" y="863501"/>
            <a:ext cx="983657" cy="1768735"/>
          </a:xfrm>
          <a:prstGeom prst="rect">
            <a:avLst/>
          </a:prstGeom>
        </p:spPr>
      </p:pic>
      <p:pic>
        <p:nvPicPr>
          <p:cNvPr id="19" name="Picture 18" descr="A cartoon of a person holding a container&#10;&#10;Description automatically generated">
            <a:extLst>
              <a:ext uri="{FF2B5EF4-FFF2-40B4-BE49-F238E27FC236}">
                <a16:creationId xmlns:a16="http://schemas.microsoft.com/office/drawing/2014/main" id="{EF9CD50D-D981-D9CD-311C-8A9ADB13CA7F}"/>
              </a:ext>
            </a:extLst>
          </p:cNvPr>
          <p:cNvPicPr>
            <a:picLocks noChangeAspect="1"/>
          </p:cNvPicPr>
          <p:nvPr userDrawn="1"/>
        </p:nvPicPr>
        <p:blipFill>
          <a:blip r:embed="rId9"/>
          <a:stretch>
            <a:fillRect/>
          </a:stretch>
        </p:blipFill>
        <p:spPr>
          <a:xfrm flipH="1">
            <a:off x="1846430" y="2738789"/>
            <a:ext cx="983657" cy="1768735"/>
          </a:xfrm>
          <a:prstGeom prst="rect">
            <a:avLst/>
          </a:prstGeom>
        </p:spPr>
      </p:pic>
      <p:pic>
        <p:nvPicPr>
          <p:cNvPr id="23" name="Picture 22" descr="A cartoon of a person&#10;&#10;Description automatically generated">
            <a:extLst>
              <a:ext uri="{FF2B5EF4-FFF2-40B4-BE49-F238E27FC236}">
                <a16:creationId xmlns:a16="http://schemas.microsoft.com/office/drawing/2014/main" id="{4C56F9A8-14D0-85C5-38B1-28D337352EEC}"/>
              </a:ext>
            </a:extLst>
          </p:cNvPr>
          <p:cNvPicPr>
            <a:picLocks noChangeAspect="1"/>
          </p:cNvPicPr>
          <p:nvPr userDrawn="1"/>
        </p:nvPicPr>
        <p:blipFill>
          <a:blip r:embed="rId10"/>
          <a:stretch>
            <a:fillRect/>
          </a:stretch>
        </p:blipFill>
        <p:spPr>
          <a:xfrm flipH="1">
            <a:off x="2536362" y="2727780"/>
            <a:ext cx="983657" cy="1768735"/>
          </a:xfrm>
          <a:prstGeom prst="rect">
            <a:avLst/>
          </a:prstGeom>
        </p:spPr>
      </p:pic>
      <p:pic>
        <p:nvPicPr>
          <p:cNvPr id="25" name="Picture 24" descr="A cartoon of a person with a stethoscope on her head&#10;&#10;Description automatically generated">
            <a:extLst>
              <a:ext uri="{FF2B5EF4-FFF2-40B4-BE49-F238E27FC236}">
                <a16:creationId xmlns:a16="http://schemas.microsoft.com/office/drawing/2014/main" id="{A7A46677-EDF4-F654-B993-8E3151C0039F}"/>
              </a:ext>
            </a:extLst>
          </p:cNvPr>
          <p:cNvPicPr>
            <a:picLocks noChangeAspect="1"/>
          </p:cNvPicPr>
          <p:nvPr userDrawn="1"/>
        </p:nvPicPr>
        <p:blipFill>
          <a:blip r:embed="rId11"/>
          <a:stretch>
            <a:fillRect/>
          </a:stretch>
        </p:blipFill>
        <p:spPr>
          <a:xfrm flipH="1">
            <a:off x="3361553" y="2716771"/>
            <a:ext cx="1048310" cy="1768735"/>
          </a:xfrm>
          <a:prstGeom prst="rect">
            <a:avLst/>
          </a:prstGeom>
        </p:spPr>
      </p:pic>
      <p:pic>
        <p:nvPicPr>
          <p:cNvPr id="27" name="Picture 26" descr="A cartoon of a person wearing a purple robe and a white scarf&#10;&#10;Description automatically generated">
            <a:extLst>
              <a:ext uri="{FF2B5EF4-FFF2-40B4-BE49-F238E27FC236}">
                <a16:creationId xmlns:a16="http://schemas.microsoft.com/office/drawing/2014/main" id="{5A0BAEBE-8EE2-2942-00C3-91EB283AC2A1}"/>
              </a:ext>
            </a:extLst>
          </p:cNvPr>
          <p:cNvPicPr>
            <a:picLocks noChangeAspect="1"/>
          </p:cNvPicPr>
          <p:nvPr userDrawn="1"/>
        </p:nvPicPr>
        <p:blipFill>
          <a:blip r:embed="rId12"/>
          <a:stretch>
            <a:fillRect/>
          </a:stretch>
        </p:blipFill>
        <p:spPr>
          <a:xfrm flipH="1">
            <a:off x="534277" y="4654576"/>
            <a:ext cx="983657" cy="1768735"/>
          </a:xfrm>
          <a:prstGeom prst="rect">
            <a:avLst/>
          </a:prstGeom>
        </p:spPr>
      </p:pic>
      <p:pic>
        <p:nvPicPr>
          <p:cNvPr id="29" name="Picture 28" descr="A cartoon of a person holding a cane&#10;&#10;Description automatically generated">
            <a:extLst>
              <a:ext uri="{FF2B5EF4-FFF2-40B4-BE49-F238E27FC236}">
                <a16:creationId xmlns:a16="http://schemas.microsoft.com/office/drawing/2014/main" id="{8E509306-B37B-5427-BFDC-289BBAC98C6F}"/>
              </a:ext>
            </a:extLst>
          </p:cNvPr>
          <p:cNvPicPr>
            <a:picLocks noChangeAspect="1"/>
          </p:cNvPicPr>
          <p:nvPr userDrawn="1"/>
        </p:nvPicPr>
        <p:blipFill>
          <a:blip r:embed="rId13"/>
          <a:stretch>
            <a:fillRect/>
          </a:stretch>
        </p:blipFill>
        <p:spPr>
          <a:xfrm flipH="1">
            <a:off x="1311963" y="4654576"/>
            <a:ext cx="983657" cy="1768735"/>
          </a:xfrm>
          <a:prstGeom prst="rect">
            <a:avLst/>
          </a:prstGeom>
        </p:spPr>
      </p:pic>
      <p:pic>
        <p:nvPicPr>
          <p:cNvPr id="31" name="Picture 30" descr="A person sitting at a desk with a computer&#10;&#10;Description automatically generated">
            <a:extLst>
              <a:ext uri="{FF2B5EF4-FFF2-40B4-BE49-F238E27FC236}">
                <a16:creationId xmlns:a16="http://schemas.microsoft.com/office/drawing/2014/main" id="{36E609A4-F992-4922-973B-0ABB545BFC7F}"/>
              </a:ext>
            </a:extLst>
          </p:cNvPr>
          <p:cNvPicPr>
            <a:picLocks noChangeAspect="1"/>
          </p:cNvPicPr>
          <p:nvPr userDrawn="1"/>
        </p:nvPicPr>
        <p:blipFill>
          <a:blip r:embed="rId14"/>
          <a:stretch>
            <a:fillRect/>
          </a:stretch>
        </p:blipFill>
        <p:spPr>
          <a:xfrm flipH="1">
            <a:off x="2167645" y="4654576"/>
            <a:ext cx="983657" cy="1768735"/>
          </a:xfrm>
          <a:prstGeom prst="rect">
            <a:avLst/>
          </a:prstGeom>
        </p:spPr>
      </p:pic>
      <p:pic>
        <p:nvPicPr>
          <p:cNvPr id="33" name="Picture 32" descr="A cartoon of a person&#10;&#10;Description automatically generated">
            <a:extLst>
              <a:ext uri="{FF2B5EF4-FFF2-40B4-BE49-F238E27FC236}">
                <a16:creationId xmlns:a16="http://schemas.microsoft.com/office/drawing/2014/main" id="{49D72A50-E781-01A0-D09A-79C1A1B428FC}"/>
              </a:ext>
            </a:extLst>
          </p:cNvPr>
          <p:cNvPicPr>
            <a:picLocks noChangeAspect="1"/>
          </p:cNvPicPr>
          <p:nvPr userDrawn="1"/>
        </p:nvPicPr>
        <p:blipFill>
          <a:blip r:embed="rId15"/>
          <a:stretch>
            <a:fillRect/>
          </a:stretch>
        </p:blipFill>
        <p:spPr>
          <a:xfrm flipH="1">
            <a:off x="2993132" y="4654576"/>
            <a:ext cx="983657" cy="1768735"/>
          </a:xfrm>
          <a:prstGeom prst="rect">
            <a:avLst/>
          </a:prstGeom>
        </p:spPr>
      </p:pic>
      <p:pic>
        <p:nvPicPr>
          <p:cNvPr id="36" name="Picture 35" descr="An old person with a cane&#10;&#10;Description automatically generated">
            <a:extLst>
              <a:ext uri="{FF2B5EF4-FFF2-40B4-BE49-F238E27FC236}">
                <a16:creationId xmlns:a16="http://schemas.microsoft.com/office/drawing/2014/main" id="{B8010B40-DD23-5DF3-DE2B-9075EB3A21EC}"/>
              </a:ext>
            </a:extLst>
          </p:cNvPr>
          <p:cNvPicPr>
            <a:picLocks noChangeAspect="1"/>
          </p:cNvPicPr>
          <p:nvPr userDrawn="1"/>
        </p:nvPicPr>
        <p:blipFill>
          <a:blip r:embed="rId16"/>
          <a:stretch>
            <a:fillRect/>
          </a:stretch>
        </p:blipFill>
        <p:spPr>
          <a:xfrm flipH="1">
            <a:off x="3866056" y="880411"/>
            <a:ext cx="983657" cy="1768735"/>
          </a:xfrm>
          <a:prstGeom prst="rect">
            <a:avLst/>
          </a:prstGeom>
        </p:spPr>
      </p:pic>
      <p:pic>
        <p:nvPicPr>
          <p:cNvPr id="38" name="Picture 37" descr="A person in a dress&#10;&#10;Description automatically generated">
            <a:extLst>
              <a:ext uri="{FF2B5EF4-FFF2-40B4-BE49-F238E27FC236}">
                <a16:creationId xmlns:a16="http://schemas.microsoft.com/office/drawing/2014/main" id="{0C000BDD-87E6-3298-26B7-341606E6B4DA}"/>
              </a:ext>
            </a:extLst>
          </p:cNvPr>
          <p:cNvPicPr>
            <a:picLocks noChangeAspect="1"/>
          </p:cNvPicPr>
          <p:nvPr userDrawn="1"/>
        </p:nvPicPr>
        <p:blipFill>
          <a:blip r:embed="rId17"/>
          <a:stretch>
            <a:fillRect/>
          </a:stretch>
        </p:blipFill>
        <p:spPr>
          <a:xfrm flipH="1">
            <a:off x="4346037" y="2727757"/>
            <a:ext cx="983657" cy="1768735"/>
          </a:xfrm>
          <a:prstGeom prst="rect">
            <a:avLst/>
          </a:prstGeom>
        </p:spPr>
      </p:pic>
      <p:pic>
        <p:nvPicPr>
          <p:cNvPr id="40" name="Picture 39" descr="A cartoon of a person in a dress&#10;&#10;Description automatically generated">
            <a:extLst>
              <a:ext uri="{FF2B5EF4-FFF2-40B4-BE49-F238E27FC236}">
                <a16:creationId xmlns:a16="http://schemas.microsoft.com/office/drawing/2014/main" id="{A6F5F84A-CE3F-B523-7EA4-7F7545233419}"/>
              </a:ext>
            </a:extLst>
          </p:cNvPr>
          <p:cNvPicPr>
            <a:picLocks noChangeAspect="1"/>
          </p:cNvPicPr>
          <p:nvPr userDrawn="1"/>
        </p:nvPicPr>
        <p:blipFill>
          <a:blip r:embed="rId18"/>
          <a:stretch>
            <a:fillRect/>
          </a:stretch>
        </p:blipFill>
        <p:spPr>
          <a:xfrm flipH="1">
            <a:off x="3711963" y="4654576"/>
            <a:ext cx="983657" cy="1768735"/>
          </a:xfrm>
          <a:prstGeom prst="rect">
            <a:avLst/>
          </a:prstGeom>
        </p:spPr>
      </p:pic>
      <p:pic>
        <p:nvPicPr>
          <p:cNvPr id="43" name="Picture 42" descr="A cartoon of a person with pink hair&#10;&#10;Description automatically generated">
            <a:extLst>
              <a:ext uri="{FF2B5EF4-FFF2-40B4-BE49-F238E27FC236}">
                <a16:creationId xmlns:a16="http://schemas.microsoft.com/office/drawing/2014/main" id="{AAB3DBF6-8443-87E2-766C-F9C43B9668A3}"/>
              </a:ext>
            </a:extLst>
          </p:cNvPr>
          <p:cNvPicPr>
            <a:picLocks noChangeAspect="1"/>
          </p:cNvPicPr>
          <p:nvPr userDrawn="1"/>
        </p:nvPicPr>
        <p:blipFill>
          <a:blip r:embed="rId19"/>
          <a:stretch>
            <a:fillRect/>
          </a:stretch>
        </p:blipFill>
        <p:spPr>
          <a:xfrm flipH="1">
            <a:off x="4502483" y="880411"/>
            <a:ext cx="983657" cy="1768735"/>
          </a:xfrm>
          <a:prstGeom prst="rect">
            <a:avLst/>
          </a:prstGeom>
        </p:spPr>
      </p:pic>
      <p:pic>
        <p:nvPicPr>
          <p:cNvPr id="46" name="Picture 45" descr="A person with her hands on her hips&#10;&#10;Description automatically generated">
            <a:extLst>
              <a:ext uri="{FF2B5EF4-FFF2-40B4-BE49-F238E27FC236}">
                <a16:creationId xmlns:a16="http://schemas.microsoft.com/office/drawing/2014/main" id="{6ED0DD5C-8FA6-48B6-5463-A05789575760}"/>
              </a:ext>
            </a:extLst>
          </p:cNvPr>
          <p:cNvPicPr>
            <a:picLocks noChangeAspect="1"/>
          </p:cNvPicPr>
          <p:nvPr userDrawn="1"/>
        </p:nvPicPr>
        <p:blipFill>
          <a:blip r:embed="rId20"/>
          <a:stretch>
            <a:fillRect/>
          </a:stretch>
        </p:blipFill>
        <p:spPr>
          <a:xfrm flipH="1">
            <a:off x="5044476" y="2727757"/>
            <a:ext cx="983657" cy="1768735"/>
          </a:xfrm>
          <a:prstGeom prst="rect">
            <a:avLst/>
          </a:prstGeom>
        </p:spPr>
      </p:pic>
      <p:pic>
        <p:nvPicPr>
          <p:cNvPr id="48" name="Picture 47" descr="A cartoon of a person with her hands in her pockets&#10;&#10;Description automatically generated">
            <a:extLst>
              <a:ext uri="{FF2B5EF4-FFF2-40B4-BE49-F238E27FC236}">
                <a16:creationId xmlns:a16="http://schemas.microsoft.com/office/drawing/2014/main" id="{05BC5C10-808D-9495-6890-E9D8A461C115}"/>
              </a:ext>
            </a:extLst>
          </p:cNvPr>
          <p:cNvPicPr>
            <a:picLocks noChangeAspect="1"/>
          </p:cNvPicPr>
          <p:nvPr userDrawn="1"/>
        </p:nvPicPr>
        <p:blipFill>
          <a:blip r:embed="rId21"/>
          <a:stretch>
            <a:fillRect/>
          </a:stretch>
        </p:blipFill>
        <p:spPr>
          <a:xfrm flipH="1">
            <a:off x="4311963" y="4654576"/>
            <a:ext cx="983657" cy="1768735"/>
          </a:xfrm>
          <a:prstGeom prst="rect">
            <a:avLst/>
          </a:prstGeom>
        </p:spPr>
      </p:pic>
      <p:pic>
        <p:nvPicPr>
          <p:cNvPr id="51" name="Picture 50" descr="A cartoon of a person in a dress&#10;&#10;Description automatically generated">
            <a:extLst>
              <a:ext uri="{FF2B5EF4-FFF2-40B4-BE49-F238E27FC236}">
                <a16:creationId xmlns:a16="http://schemas.microsoft.com/office/drawing/2014/main" id="{73361ADF-66E3-D9E5-66CB-6A338AFB8ABB}"/>
              </a:ext>
            </a:extLst>
          </p:cNvPr>
          <p:cNvPicPr>
            <a:picLocks noChangeAspect="1"/>
          </p:cNvPicPr>
          <p:nvPr userDrawn="1"/>
        </p:nvPicPr>
        <p:blipFill>
          <a:blip r:embed="rId22"/>
          <a:stretch>
            <a:fillRect/>
          </a:stretch>
        </p:blipFill>
        <p:spPr>
          <a:xfrm flipH="1">
            <a:off x="5105868" y="4654576"/>
            <a:ext cx="983657" cy="1768735"/>
          </a:xfrm>
          <a:prstGeom prst="rect">
            <a:avLst/>
          </a:prstGeom>
        </p:spPr>
      </p:pic>
      <p:pic>
        <p:nvPicPr>
          <p:cNvPr id="54" name="Picture 53" descr="A cartoon of a person in a purple jacket and grey skirt&#10;&#10;Description automatically generated">
            <a:extLst>
              <a:ext uri="{FF2B5EF4-FFF2-40B4-BE49-F238E27FC236}">
                <a16:creationId xmlns:a16="http://schemas.microsoft.com/office/drawing/2014/main" id="{CFF45061-80C2-EA7E-F78B-3C5C22FDEF4A}"/>
              </a:ext>
            </a:extLst>
          </p:cNvPr>
          <p:cNvPicPr>
            <a:picLocks noChangeAspect="1"/>
          </p:cNvPicPr>
          <p:nvPr userDrawn="1"/>
        </p:nvPicPr>
        <p:blipFill>
          <a:blip r:embed="rId23"/>
          <a:stretch>
            <a:fillRect/>
          </a:stretch>
        </p:blipFill>
        <p:spPr>
          <a:xfrm flipH="1">
            <a:off x="5315360" y="880411"/>
            <a:ext cx="983657" cy="1768735"/>
          </a:xfrm>
          <a:prstGeom prst="rect">
            <a:avLst/>
          </a:prstGeom>
        </p:spPr>
      </p:pic>
      <p:pic>
        <p:nvPicPr>
          <p:cNvPr id="57" name="Picture 56" descr="A cartoon of a person in a long dress&#10;&#10;Description automatically generated">
            <a:extLst>
              <a:ext uri="{FF2B5EF4-FFF2-40B4-BE49-F238E27FC236}">
                <a16:creationId xmlns:a16="http://schemas.microsoft.com/office/drawing/2014/main" id="{03F4C154-6C73-2E0F-DB09-BDA3644325FA}"/>
              </a:ext>
            </a:extLst>
          </p:cNvPr>
          <p:cNvPicPr>
            <a:picLocks noChangeAspect="1"/>
          </p:cNvPicPr>
          <p:nvPr userDrawn="1"/>
        </p:nvPicPr>
        <p:blipFill>
          <a:blip r:embed="rId24"/>
          <a:stretch>
            <a:fillRect/>
          </a:stretch>
        </p:blipFill>
        <p:spPr>
          <a:xfrm flipH="1">
            <a:off x="6039803" y="880411"/>
            <a:ext cx="983657" cy="1768735"/>
          </a:xfrm>
          <a:prstGeom prst="rect">
            <a:avLst/>
          </a:prstGeom>
        </p:spPr>
      </p:pic>
      <p:pic>
        <p:nvPicPr>
          <p:cNvPr id="61" name="Picture 60" descr="A cartoon of a person in a dress&#10;&#10;Description automatically generated">
            <a:extLst>
              <a:ext uri="{FF2B5EF4-FFF2-40B4-BE49-F238E27FC236}">
                <a16:creationId xmlns:a16="http://schemas.microsoft.com/office/drawing/2014/main" id="{A1C9911E-D145-E68C-9F1B-E77B79A9C3EA}"/>
              </a:ext>
            </a:extLst>
          </p:cNvPr>
          <p:cNvPicPr>
            <a:picLocks noChangeAspect="1"/>
          </p:cNvPicPr>
          <p:nvPr userDrawn="1"/>
        </p:nvPicPr>
        <p:blipFill>
          <a:blip r:embed="rId25"/>
          <a:stretch>
            <a:fillRect/>
          </a:stretch>
        </p:blipFill>
        <p:spPr>
          <a:xfrm flipH="1">
            <a:off x="6911375" y="880411"/>
            <a:ext cx="983657" cy="1768735"/>
          </a:xfrm>
          <a:prstGeom prst="rect">
            <a:avLst/>
          </a:prstGeom>
        </p:spPr>
      </p:pic>
      <p:pic>
        <p:nvPicPr>
          <p:cNvPr id="65" name="Picture 64" descr="A person holding papers and pointing at something&#10;&#10;Description automatically generated">
            <a:extLst>
              <a:ext uri="{FF2B5EF4-FFF2-40B4-BE49-F238E27FC236}">
                <a16:creationId xmlns:a16="http://schemas.microsoft.com/office/drawing/2014/main" id="{8AC5A9EB-B6FC-6EC3-5A76-8B689301B511}"/>
              </a:ext>
            </a:extLst>
          </p:cNvPr>
          <p:cNvPicPr>
            <a:picLocks noChangeAspect="1"/>
          </p:cNvPicPr>
          <p:nvPr userDrawn="1"/>
        </p:nvPicPr>
        <p:blipFill>
          <a:blip r:embed="rId26"/>
          <a:stretch>
            <a:fillRect/>
          </a:stretch>
        </p:blipFill>
        <p:spPr>
          <a:xfrm flipH="1">
            <a:off x="7883728" y="880411"/>
            <a:ext cx="983657" cy="1768735"/>
          </a:xfrm>
          <a:prstGeom prst="rect">
            <a:avLst/>
          </a:prstGeom>
        </p:spPr>
      </p:pic>
      <p:pic>
        <p:nvPicPr>
          <p:cNvPr id="69" name="Picture 68" descr="A person with a blind person on a leash&#10;&#10;Description automatically generated">
            <a:extLst>
              <a:ext uri="{FF2B5EF4-FFF2-40B4-BE49-F238E27FC236}">
                <a16:creationId xmlns:a16="http://schemas.microsoft.com/office/drawing/2014/main" id="{CA0A13A0-3597-250F-B2EB-9A3630F987D3}"/>
              </a:ext>
            </a:extLst>
          </p:cNvPr>
          <p:cNvPicPr>
            <a:picLocks noChangeAspect="1"/>
          </p:cNvPicPr>
          <p:nvPr userDrawn="1"/>
        </p:nvPicPr>
        <p:blipFill>
          <a:blip r:embed="rId27"/>
          <a:stretch>
            <a:fillRect/>
          </a:stretch>
        </p:blipFill>
        <p:spPr>
          <a:xfrm flipH="1">
            <a:off x="8654519" y="880411"/>
            <a:ext cx="1274598" cy="1768735"/>
          </a:xfrm>
          <a:prstGeom prst="rect">
            <a:avLst/>
          </a:prstGeom>
        </p:spPr>
      </p:pic>
      <p:pic>
        <p:nvPicPr>
          <p:cNvPr id="73" name="Picture 72" descr="A cartoon of a person with crutches&#10;&#10;Description automatically generated">
            <a:extLst>
              <a:ext uri="{FF2B5EF4-FFF2-40B4-BE49-F238E27FC236}">
                <a16:creationId xmlns:a16="http://schemas.microsoft.com/office/drawing/2014/main" id="{A3F17CAD-AD45-D7D2-030B-AE62EE7A3BD7}"/>
              </a:ext>
            </a:extLst>
          </p:cNvPr>
          <p:cNvPicPr>
            <a:picLocks noChangeAspect="1"/>
          </p:cNvPicPr>
          <p:nvPr userDrawn="1"/>
        </p:nvPicPr>
        <p:blipFill>
          <a:blip r:embed="rId28"/>
          <a:stretch>
            <a:fillRect/>
          </a:stretch>
        </p:blipFill>
        <p:spPr>
          <a:xfrm flipH="1">
            <a:off x="10052786" y="880411"/>
            <a:ext cx="983657" cy="1768735"/>
          </a:xfrm>
          <a:prstGeom prst="rect">
            <a:avLst/>
          </a:prstGeom>
        </p:spPr>
      </p:pic>
      <p:pic>
        <p:nvPicPr>
          <p:cNvPr id="76" name="Picture 75" descr="A person and child holding hands&#10;&#10;Description automatically generated">
            <a:extLst>
              <a:ext uri="{FF2B5EF4-FFF2-40B4-BE49-F238E27FC236}">
                <a16:creationId xmlns:a16="http://schemas.microsoft.com/office/drawing/2014/main" id="{4C9D6D6C-6DB0-DD26-583C-5869B5D412FF}"/>
              </a:ext>
            </a:extLst>
          </p:cNvPr>
          <p:cNvPicPr>
            <a:picLocks noChangeAspect="1"/>
          </p:cNvPicPr>
          <p:nvPr userDrawn="1"/>
        </p:nvPicPr>
        <p:blipFill>
          <a:blip r:embed="rId29"/>
          <a:stretch>
            <a:fillRect/>
          </a:stretch>
        </p:blipFill>
        <p:spPr>
          <a:xfrm flipH="1">
            <a:off x="5890819" y="2727757"/>
            <a:ext cx="1177617" cy="1768735"/>
          </a:xfrm>
          <a:prstGeom prst="rect">
            <a:avLst/>
          </a:prstGeom>
        </p:spPr>
      </p:pic>
      <p:pic>
        <p:nvPicPr>
          <p:cNvPr id="78" name="Picture 77" descr="A cartoon of a person holding a cane&#10;&#10;Description automatically generated">
            <a:extLst>
              <a:ext uri="{FF2B5EF4-FFF2-40B4-BE49-F238E27FC236}">
                <a16:creationId xmlns:a16="http://schemas.microsoft.com/office/drawing/2014/main" id="{7FBCCA65-22AB-3A28-076E-031B7A34665A}"/>
              </a:ext>
            </a:extLst>
          </p:cNvPr>
          <p:cNvPicPr>
            <a:picLocks noChangeAspect="1"/>
          </p:cNvPicPr>
          <p:nvPr userDrawn="1"/>
        </p:nvPicPr>
        <p:blipFill>
          <a:blip r:embed="rId30"/>
          <a:stretch>
            <a:fillRect/>
          </a:stretch>
        </p:blipFill>
        <p:spPr>
          <a:xfrm flipH="1">
            <a:off x="6853324" y="2727757"/>
            <a:ext cx="983657" cy="1768735"/>
          </a:xfrm>
          <a:prstGeom prst="rect">
            <a:avLst/>
          </a:prstGeom>
        </p:spPr>
      </p:pic>
      <p:pic>
        <p:nvPicPr>
          <p:cNvPr id="80" name="Picture 79" descr="A cartoon of a person with a cane&#10;&#10;Description automatically generated">
            <a:extLst>
              <a:ext uri="{FF2B5EF4-FFF2-40B4-BE49-F238E27FC236}">
                <a16:creationId xmlns:a16="http://schemas.microsoft.com/office/drawing/2014/main" id="{58789A93-EF3B-33F4-EE44-9F51809E8B65}"/>
              </a:ext>
            </a:extLst>
          </p:cNvPr>
          <p:cNvPicPr>
            <a:picLocks noChangeAspect="1"/>
          </p:cNvPicPr>
          <p:nvPr userDrawn="1"/>
        </p:nvPicPr>
        <p:blipFill>
          <a:blip r:embed="rId31"/>
          <a:stretch>
            <a:fillRect/>
          </a:stretch>
        </p:blipFill>
        <p:spPr>
          <a:xfrm flipH="1">
            <a:off x="7798588" y="2514406"/>
            <a:ext cx="1184637" cy="2140170"/>
          </a:xfrm>
          <a:prstGeom prst="rect">
            <a:avLst/>
          </a:prstGeom>
        </p:spPr>
      </p:pic>
      <p:pic>
        <p:nvPicPr>
          <p:cNvPr id="82" name="Picture 81" descr="A person in a wheelchair&#10;&#10;Description automatically generated">
            <a:extLst>
              <a:ext uri="{FF2B5EF4-FFF2-40B4-BE49-F238E27FC236}">
                <a16:creationId xmlns:a16="http://schemas.microsoft.com/office/drawing/2014/main" id="{E1ACF944-7FA9-E805-D0FD-0A81D9E25A07}"/>
              </a:ext>
            </a:extLst>
          </p:cNvPr>
          <p:cNvPicPr>
            <a:picLocks noChangeAspect="1"/>
          </p:cNvPicPr>
          <p:nvPr userDrawn="1"/>
        </p:nvPicPr>
        <p:blipFill>
          <a:blip r:embed="rId32"/>
          <a:stretch>
            <a:fillRect/>
          </a:stretch>
        </p:blipFill>
        <p:spPr>
          <a:xfrm flipH="1">
            <a:off x="8752591" y="2716771"/>
            <a:ext cx="983657" cy="1768735"/>
          </a:xfrm>
          <a:prstGeom prst="rect">
            <a:avLst/>
          </a:prstGeom>
        </p:spPr>
      </p:pic>
      <p:pic>
        <p:nvPicPr>
          <p:cNvPr id="84" name="Picture 83" descr="A cartoon of a person with a rainbow on her shirt&#10;&#10;Description automatically generated">
            <a:extLst>
              <a:ext uri="{FF2B5EF4-FFF2-40B4-BE49-F238E27FC236}">
                <a16:creationId xmlns:a16="http://schemas.microsoft.com/office/drawing/2014/main" id="{CD60FC7C-E2B3-C006-CF37-B12A12096FA0}"/>
              </a:ext>
            </a:extLst>
          </p:cNvPr>
          <p:cNvPicPr>
            <a:picLocks noChangeAspect="1"/>
          </p:cNvPicPr>
          <p:nvPr userDrawn="1"/>
        </p:nvPicPr>
        <p:blipFill>
          <a:blip r:embed="rId33"/>
          <a:stretch>
            <a:fillRect/>
          </a:stretch>
        </p:blipFill>
        <p:spPr>
          <a:xfrm flipH="1">
            <a:off x="9602276" y="2727757"/>
            <a:ext cx="983657" cy="1768735"/>
          </a:xfrm>
          <a:prstGeom prst="rect">
            <a:avLst/>
          </a:prstGeom>
        </p:spPr>
      </p:pic>
      <p:pic>
        <p:nvPicPr>
          <p:cNvPr id="86" name="Picture 85" descr="A cartoon of a person with a prosthetic leg&#10;&#10;Description automatically generated">
            <a:extLst>
              <a:ext uri="{FF2B5EF4-FFF2-40B4-BE49-F238E27FC236}">
                <a16:creationId xmlns:a16="http://schemas.microsoft.com/office/drawing/2014/main" id="{C737F9AA-9EF9-F0EA-CC15-FF1B749DE16D}"/>
              </a:ext>
            </a:extLst>
          </p:cNvPr>
          <p:cNvPicPr>
            <a:picLocks noChangeAspect="1"/>
          </p:cNvPicPr>
          <p:nvPr userDrawn="1"/>
        </p:nvPicPr>
        <p:blipFill>
          <a:blip r:embed="rId34"/>
          <a:stretch>
            <a:fillRect/>
          </a:stretch>
        </p:blipFill>
        <p:spPr>
          <a:xfrm flipH="1">
            <a:off x="10269002" y="2716771"/>
            <a:ext cx="983657" cy="1768735"/>
          </a:xfrm>
          <a:prstGeom prst="rect">
            <a:avLst/>
          </a:prstGeom>
        </p:spPr>
      </p:pic>
      <p:pic>
        <p:nvPicPr>
          <p:cNvPr id="88" name="Picture 87" descr="A cartoon of a person with a cane&#10;&#10;Description automatically generated">
            <a:extLst>
              <a:ext uri="{FF2B5EF4-FFF2-40B4-BE49-F238E27FC236}">
                <a16:creationId xmlns:a16="http://schemas.microsoft.com/office/drawing/2014/main" id="{0F6C9C22-E15A-86ED-373A-0F0420EBEB20}"/>
              </a:ext>
            </a:extLst>
          </p:cNvPr>
          <p:cNvPicPr>
            <a:picLocks noChangeAspect="1"/>
          </p:cNvPicPr>
          <p:nvPr userDrawn="1"/>
        </p:nvPicPr>
        <p:blipFill>
          <a:blip r:embed="rId35"/>
          <a:stretch>
            <a:fillRect/>
          </a:stretch>
        </p:blipFill>
        <p:spPr>
          <a:xfrm flipH="1">
            <a:off x="6005868" y="4654576"/>
            <a:ext cx="983657" cy="1768735"/>
          </a:xfrm>
          <a:prstGeom prst="rect">
            <a:avLst/>
          </a:prstGeom>
        </p:spPr>
      </p:pic>
      <p:pic>
        <p:nvPicPr>
          <p:cNvPr id="90" name="Picture 89" descr="A person with a cane&#10;&#10;Description automatically generated">
            <a:extLst>
              <a:ext uri="{FF2B5EF4-FFF2-40B4-BE49-F238E27FC236}">
                <a16:creationId xmlns:a16="http://schemas.microsoft.com/office/drawing/2014/main" id="{240F0D3F-0616-1FD4-C4F4-4FC4591305F2}"/>
              </a:ext>
            </a:extLst>
          </p:cNvPr>
          <p:cNvPicPr>
            <a:picLocks noChangeAspect="1"/>
          </p:cNvPicPr>
          <p:nvPr userDrawn="1"/>
        </p:nvPicPr>
        <p:blipFill>
          <a:blip r:embed="rId36"/>
          <a:stretch>
            <a:fillRect/>
          </a:stretch>
        </p:blipFill>
        <p:spPr>
          <a:xfrm flipH="1">
            <a:off x="7011963" y="4654576"/>
            <a:ext cx="983657" cy="1768735"/>
          </a:xfrm>
          <a:prstGeom prst="rect">
            <a:avLst/>
          </a:prstGeom>
        </p:spPr>
      </p:pic>
      <p:pic>
        <p:nvPicPr>
          <p:cNvPr id="92" name="Picture 91" descr="A person in a wheelchair holding a cup&#10;&#10;Description automatically generated">
            <a:extLst>
              <a:ext uri="{FF2B5EF4-FFF2-40B4-BE49-F238E27FC236}">
                <a16:creationId xmlns:a16="http://schemas.microsoft.com/office/drawing/2014/main" id="{80C1255E-E41E-0C8C-28B9-6087F5335088}"/>
              </a:ext>
            </a:extLst>
          </p:cNvPr>
          <p:cNvPicPr>
            <a:picLocks noChangeAspect="1"/>
          </p:cNvPicPr>
          <p:nvPr userDrawn="1"/>
        </p:nvPicPr>
        <p:blipFill>
          <a:blip r:embed="rId37"/>
          <a:stretch>
            <a:fillRect/>
          </a:stretch>
        </p:blipFill>
        <p:spPr>
          <a:xfrm flipH="1">
            <a:off x="7895538" y="4654576"/>
            <a:ext cx="983657" cy="1768735"/>
          </a:xfrm>
          <a:prstGeom prst="rect">
            <a:avLst/>
          </a:prstGeom>
        </p:spPr>
      </p:pic>
      <p:pic>
        <p:nvPicPr>
          <p:cNvPr id="96" name="Picture 95" descr="A person wearing purple pants and a white shirt&#10;&#10;Description automatically generated">
            <a:extLst>
              <a:ext uri="{FF2B5EF4-FFF2-40B4-BE49-F238E27FC236}">
                <a16:creationId xmlns:a16="http://schemas.microsoft.com/office/drawing/2014/main" id="{A0D53DE3-36C8-D4F0-6EA9-D64D6CD510F8}"/>
              </a:ext>
            </a:extLst>
          </p:cNvPr>
          <p:cNvPicPr>
            <a:picLocks noChangeAspect="1"/>
          </p:cNvPicPr>
          <p:nvPr userDrawn="1"/>
        </p:nvPicPr>
        <p:blipFill>
          <a:blip r:embed="rId38"/>
          <a:stretch>
            <a:fillRect/>
          </a:stretch>
        </p:blipFill>
        <p:spPr>
          <a:xfrm flipH="1">
            <a:off x="8867385" y="4654576"/>
            <a:ext cx="983657" cy="1768735"/>
          </a:xfrm>
          <a:prstGeom prst="rect">
            <a:avLst/>
          </a:prstGeom>
        </p:spPr>
      </p:pic>
      <p:pic>
        <p:nvPicPr>
          <p:cNvPr id="4" name="Picture 3">
            <a:extLst>
              <a:ext uri="{FF2B5EF4-FFF2-40B4-BE49-F238E27FC236}">
                <a16:creationId xmlns:a16="http://schemas.microsoft.com/office/drawing/2014/main" id="{080A0E73-2014-DBC0-F1DE-7874941DAB0E}"/>
              </a:ext>
            </a:extLst>
          </p:cNvPr>
          <p:cNvPicPr>
            <a:picLocks noChangeAspect="1"/>
          </p:cNvPicPr>
          <p:nvPr userDrawn="1"/>
        </p:nvPicPr>
        <p:blipFill>
          <a:blip r:embed="rId39"/>
          <a:stretch>
            <a:fillRect/>
          </a:stretch>
        </p:blipFill>
        <p:spPr>
          <a:xfrm>
            <a:off x="11054522" y="615782"/>
            <a:ext cx="1119079" cy="2016454"/>
          </a:xfrm>
          <a:prstGeom prst="rect">
            <a:avLst/>
          </a:prstGeom>
        </p:spPr>
      </p:pic>
      <p:pic>
        <p:nvPicPr>
          <p:cNvPr id="8" name="Picture 7">
            <a:extLst>
              <a:ext uri="{FF2B5EF4-FFF2-40B4-BE49-F238E27FC236}">
                <a16:creationId xmlns:a16="http://schemas.microsoft.com/office/drawing/2014/main" id="{A0C3354F-AFF4-3168-2FA4-DAD8826E5111}"/>
              </a:ext>
            </a:extLst>
          </p:cNvPr>
          <p:cNvPicPr>
            <a:picLocks noChangeAspect="1"/>
          </p:cNvPicPr>
          <p:nvPr userDrawn="1"/>
        </p:nvPicPr>
        <p:blipFill>
          <a:blip r:embed="rId40"/>
          <a:stretch>
            <a:fillRect/>
          </a:stretch>
        </p:blipFill>
        <p:spPr>
          <a:xfrm>
            <a:off x="3080505" y="952318"/>
            <a:ext cx="932310" cy="1679918"/>
          </a:xfrm>
          <a:prstGeom prst="rect">
            <a:avLst/>
          </a:prstGeom>
        </p:spPr>
      </p:pic>
      <p:pic>
        <p:nvPicPr>
          <p:cNvPr id="12" name="Picture 11">
            <a:extLst>
              <a:ext uri="{FF2B5EF4-FFF2-40B4-BE49-F238E27FC236}">
                <a16:creationId xmlns:a16="http://schemas.microsoft.com/office/drawing/2014/main" id="{A2820FA6-552C-50AD-BA54-9E578EECD27F}"/>
              </a:ext>
            </a:extLst>
          </p:cNvPr>
          <p:cNvPicPr>
            <a:picLocks noChangeAspect="1"/>
          </p:cNvPicPr>
          <p:nvPr userDrawn="1"/>
        </p:nvPicPr>
        <p:blipFill>
          <a:blip r:embed="rId41"/>
          <a:stretch>
            <a:fillRect/>
          </a:stretch>
        </p:blipFill>
        <p:spPr>
          <a:xfrm>
            <a:off x="9602276" y="4665562"/>
            <a:ext cx="1544311" cy="1704991"/>
          </a:xfrm>
          <a:prstGeom prst="rect">
            <a:avLst/>
          </a:prstGeom>
        </p:spPr>
      </p:pic>
      <p:sp>
        <p:nvSpPr>
          <p:cNvPr id="14" name="TextBox 13">
            <a:extLst>
              <a:ext uri="{FF2B5EF4-FFF2-40B4-BE49-F238E27FC236}">
                <a16:creationId xmlns:a16="http://schemas.microsoft.com/office/drawing/2014/main" id="{107C6C5B-4110-C936-56A3-0B6ED1BCE7EC}"/>
              </a:ext>
            </a:extLst>
          </p:cNvPr>
          <p:cNvSpPr txBox="1"/>
          <p:nvPr userDrawn="1"/>
        </p:nvSpPr>
        <p:spPr>
          <a:xfrm>
            <a:off x="534277" y="122663"/>
            <a:ext cx="584422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To use illustrations: go to view&gt; slide master then select the icon you wish to use &gt; copy and paste this icon back in the presentation (to get out of slide master and back to presentation: view &gt; normal)</a:t>
            </a:r>
            <a:br>
              <a:rPr lang="en-GB" sz="1200"/>
            </a:br>
            <a:endParaRPr lang="en-GB" sz="1200"/>
          </a:p>
          <a:p>
            <a:endParaRPr lang="en-US" sz="1200"/>
          </a:p>
        </p:txBody>
      </p:sp>
    </p:spTree>
    <p:extLst>
      <p:ext uri="{BB962C8B-B14F-4D97-AF65-F5344CB8AC3E}">
        <p14:creationId xmlns:p14="http://schemas.microsoft.com/office/powerpoint/2010/main" val="30359475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CONS">
    <p:bg>
      <p:bgPr>
        <a:solidFill>
          <a:schemeClr val="bg1"/>
        </a:solidFill>
        <a:effectLst/>
      </p:bgPr>
    </p:bg>
    <p:spTree>
      <p:nvGrpSpPr>
        <p:cNvPr id="1" name=""/>
        <p:cNvGrpSpPr/>
        <p:nvPr/>
      </p:nvGrpSpPr>
      <p:grpSpPr>
        <a:xfrm>
          <a:off x="0" y="0"/>
          <a:ext cx="0" cy="0"/>
          <a:chOff x="0" y="0"/>
          <a:chExt cx="0" cy="0"/>
        </a:xfrm>
      </p:grpSpPr>
      <p:pic>
        <p:nvPicPr>
          <p:cNvPr id="41" name="Graphic 40">
            <a:extLst>
              <a:ext uri="{FF2B5EF4-FFF2-40B4-BE49-F238E27FC236}">
                <a16:creationId xmlns:a16="http://schemas.microsoft.com/office/drawing/2014/main" id="{CF8B2B26-A7BD-4073-4872-382DDA7CB63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232152" y="1121225"/>
            <a:ext cx="1824581" cy="1824581"/>
          </a:xfrm>
          <a:prstGeom prst="rect">
            <a:avLst/>
          </a:prstGeom>
        </p:spPr>
      </p:pic>
      <p:pic>
        <p:nvPicPr>
          <p:cNvPr id="45" name="Graphic 44">
            <a:extLst>
              <a:ext uri="{FF2B5EF4-FFF2-40B4-BE49-F238E27FC236}">
                <a16:creationId xmlns:a16="http://schemas.microsoft.com/office/drawing/2014/main" id="{BB80F811-F7AD-EF94-1016-460C7C9C5B0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996337" y="1016656"/>
            <a:ext cx="1824581" cy="1824581"/>
          </a:xfrm>
          <a:prstGeom prst="rect">
            <a:avLst/>
          </a:prstGeom>
        </p:spPr>
      </p:pic>
      <p:pic>
        <p:nvPicPr>
          <p:cNvPr id="49" name="Graphic 48">
            <a:extLst>
              <a:ext uri="{FF2B5EF4-FFF2-40B4-BE49-F238E27FC236}">
                <a16:creationId xmlns:a16="http://schemas.microsoft.com/office/drawing/2014/main" id="{954C77C2-6385-6445-F8B2-2B6B69C7210B}"/>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724354" y="1138388"/>
            <a:ext cx="1824581" cy="1824581"/>
          </a:xfrm>
          <a:prstGeom prst="rect">
            <a:avLst/>
          </a:prstGeom>
        </p:spPr>
      </p:pic>
      <p:pic>
        <p:nvPicPr>
          <p:cNvPr id="53" name="Graphic 52">
            <a:extLst>
              <a:ext uri="{FF2B5EF4-FFF2-40B4-BE49-F238E27FC236}">
                <a16:creationId xmlns:a16="http://schemas.microsoft.com/office/drawing/2014/main" id="{9E39C2C0-EA77-A2A3-7FB8-9360E669682D}"/>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7416874" y="2841237"/>
            <a:ext cx="1824581" cy="1824581"/>
          </a:xfrm>
          <a:prstGeom prst="rect">
            <a:avLst/>
          </a:prstGeom>
        </p:spPr>
      </p:pic>
      <p:pic>
        <p:nvPicPr>
          <p:cNvPr id="56" name="Graphic 55">
            <a:extLst>
              <a:ext uri="{FF2B5EF4-FFF2-40B4-BE49-F238E27FC236}">
                <a16:creationId xmlns:a16="http://schemas.microsoft.com/office/drawing/2014/main" id="{08A98524-928F-9389-C359-592364A24A62}"/>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7562389" y="1085622"/>
            <a:ext cx="1824581" cy="1824581"/>
          </a:xfrm>
          <a:prstGeom prst="rect">
            <a:avLst/>
          </a:prstGeom>
        </p:spPr>
      </p:pic>
      <p:pic>
        <p:nvPicPr>
          <p:cNvPr id="58" name="Graphic 57">
            <a:extLst>
              <a:ext uri="{FF2B5EF4-FFF2-40B4-BE49-F238E27FC236}">
                <a16:creationId xmlns:a16="http://schemas.microsoft.com/office/drawing/2014/main" id="{95B08686-7FE0-FAC8-A923-C238348DEA58}"/>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428350" y="1083542"/>
            <a:ext cx="1824581" cy="1824581"/>
          </a:xfrm>
          <a:prstGeom prst="rect">
            <a:avLst/>
          </a:prstGeom>
        </p:spPr>
      </p:pic>
      <p:pic>
        <p:nvPicPr>
          <p:cNvPr id="60" name="Graphic 59">
            <a:extLst>
              <a:ext uri="{FF2B5EF4-FFF2-40B4-BE49-F238E27FC236}">
                <a16:creationId xmlns:a16="http://schemas.microsoft.com/office/drawing/2014/main" id="{5278C728-AAB1-5DE7-BDC4-FE90D19FC8B5}"/>
              </a:ext>
            </a:extLst>
          </p:cNvPr>
          <p:cNvPicPr>
            <a:picLocks noChangeAspect="1"/>
          </p:cNvPicPr>
          <p:nvPr userDrawn="1"/>
        </p:nvPicPr>
        <p:blipFill>
          <a:blip>
            <a:extLst>
              <a:ext uri="{96DAC541-7B7A-43D3-8B79-37D633B846F1}">
                <asvg:svgBlip xmlns:asvg="http://schemas.microsoft.com/office/drawing/2016/SVG/main" r:embed="rId8"/>
              </a:ext>
            </a:extLst>
          </a:blip>
          <a:stretch>
            <a:fillRect/>
          </a:stretch>
        </p:blipFill>
        <p:spPr>
          <a:xfrm>
            <a:off x="357169" y="2782089"/>
            <a:ext cx="1824581" cy="1824581"/>
          </a:xfrm>
          <a:prstGeom prst="rect">
            <a:avLst/>
          </a:prstGeom>
        </p:spPr>
      </p:pic>
      <p:pic>
        <p:nvPicPr>
          <p:cNvPr id="62" name="Graphic 61">
            <a:extLst>
              <a:ext uri="{FF2B5EF4-FFF2-40B4-BE49-F238E27FC236}">
                <a16:creationId xmlns:a16="http://schemas.microsoft.com/office/drawing/2014/main" id="{39267478-FF21-B0FE-C81F-A5BB4F475FAA}"/>
              </a:ext>
            </a:extLst>
          </p:cNvPr>
          <p:cNvPicPr>
            <a:picLocks noChangeAspect="1"/>
          </p:cNvPicPr>
          <p:nvPr userDrawn="1"/>
        </p:nvPicPr>
        <p:blipFill>
          <a:blip>
            <a:extLst>
              <a:ext uri="{96DAC541-7B7A-43D3-8B79-37D633B846F1}">
                <asvg:svgBlip xmlns:asvg="http://schemas.microsoft.com/office/drawing/2016/SVG/main" r:embed="rId9"/>
              </a:ext>
            </a:extLst>
          </a:blip>
          <a:stretch>
            <a:fillRect/>
          </a:stretch>
        </p:blipFill>
        <p:spPr>
          <a:xfrm>
            <a:off x="5491788" y="2808095"/>
            <a:ext cx="1824581" cy="1824581"/>
          </a:xfrm>
          <a:prstGeom prst="rect">
            <a:avLst/>
          </a:prstGeom>
        </p:spPr>
      </p:pic>
      <p:pic>
        <p:nvPicPr>
          <p:cNvPr id="64" name="Graphic 63">
            <a:extLst>
              <a:ext uri="{FF2B5EF4-FFF2-40B4-BE49-F238E27FC236}">
                <a16:creationId xmlns:a16="http://schemas.microsoft.com/office/drawing/2014/main" id="{1A0C8480-D8E2-84ED-9F6D-73DEACA2400B}"/>
              </a:ext>
            </a:extLst>
          </p:cNvPr>
          <p:cNvPicPr>
            <a:picLocks noChangeAspect="1"/>
          </p:cNvPicPr>
          <p:nvPr userDrawn="1"/>
        </p:nvPicPr>
        <p:blipFill>
          <a:blip>
            <a:extLst>
              <a:ext uri="{96DAC541-7B7A-43D3-8B79-37D633B846F1}">
                <asvg:svgBlip xmlns:asvg="http://schemas.microsoft.com/office/drawing/2016/SVG/main" r:embed="rId10"/>
              </a:ext>
            </a:extLst>
          </a:blip>
          <a:stretch>
            <a:fillRect/>
          </a:stretch>
        </p:blipFill>
        <p:spPr>
          <a:xfrm>
            <a:off x="3861970" y="2778290"/>
            <a:ext cx="1824581" cy="1824581"/>
          </a:xfrm>
          <a:prstGeom prst="rect">
            <a:avLst/>
          </a:prstGeom>
        </p:spPr>
      </p:pic>
      <p:pic>
        <p:nvPicPr>
          <p:cNvPr id="66" name="Graphic 65">
            <a:extLst>
              <a:ext uri="{FF2B5EF4-FFF2-40B4-BE49-F238E27FC236}">
                <a16:creationId xmlns:a16="http://schemas.microsoft.com/office/drawing/2014/main" id="{81CC4434-BC72-2E9A-81C0-3E9110D976C4}"/>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790789" y="4468959"/>
            <a:ext cx="1824581" cy="1824581"/>
          </a:xfrm>
          <a:prstGeom prst="rect">
            <a:avLst/>
          </a:prstGeom>
        </p:spPr>
      </p:pic>
      <p:pic>
        <p:nvPicPr>
          <p:cNvPr id="68" name="Graphic 67">
            <a:extLst>
              <a:ext uri="{FF2B5EF4-FFF2-40B4-BE49-F238E27FC236}">
                <a16:creationId xmlns:a16="http://schemas.microsoft.com/office/drawing/2014/main" id="{CDC963FE-E23C-3248-F916-3782AA4B7BC4}"/>
              </a:ext>
            </a:extLst>
          </p:cNvPr>
          <p:cNvPicPr>
            <a:picLocks noChangeAspect="1"/>
          </p:cNvPicPr>
          <p:nvPr userDrawn="1"/>
        </p:nvPicPr>
        <p:blipFill>
          <a:blip>
            <a:extLst>
              <a:ext uri="{96DAC541-7B7A-43D3-8B79-37D633B846F1}">
                <asvg:svgBlip xmlns:asvg="http://schemas.microsoft.com/office/drawing/2016/SVG/main" r:embed="rId12"/>
              </a:ext>
            </a:extLst>
          </a:blip>
          <a:stretch>
            <a:fillRect/>
          </a:stretch>
        </p:blipFill>
        <p:spPr>
          <a:xfrm>
            <a:off x="2160566" y="2808095"/>
            <a:ext cx="1824581" cy="1824581"/>
          </a:xfrm>
          <a:prstGeom prst="rect">
            <a:avLst/>
          </a:prstGeom>
        </p:spPr>
      </p:pic>
      <p:pic>
        <p:nvPicPr>
          <p:cNvPr id="70" name="Graphic 69">
            <a:extLst>
              <a:ext uri="{FF2B5EF4-FFF2-40B4-BE49-F238E27FC236}">
                <a16:creationId xmlns:a16="http://schemas.microsoft.com/office/drawing/2014/main" id="{BF229F9C-7DD2-8B3F-4ECF-586C431846C1}"/>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5409455" y="4468959"/>
            <a:ext cx="1824581" cy="1824581"/>
          </a:xfrm>
          <a:prstGeom prst="rect">
            <a:avLst/>
          </a:prstGeom>
        </p:spPr>
      </p:pic>
      <p:pic>
        <p:nvPicPr>
          <p:cNvPr id="72" name="Graphic 71">
            <a:extLst>
              <a:ext uri="{FF2B5EF4-FFF2-40B4-BE49-F238E27FC236}">
                <a16:creationId xmlns:a16="http://schemas.microsoft.com/office/drawing/2014/main" id="{BFA5C662-7A57-AFAA-FD62-4E3E253FD37E}"/>
              </a:ext>
            </a:extLst>
          </p:cNvPr>
          <p:cNvPicPr>
            <a:picLocks noChangeAspect="1"/>
          </p:cNvPicPr>
          <p:nvPr userDrawn="1"/>
        </p:nvPicPr>
        <p:blipFill>
          <a:blip>
            <a:extLst>
              <a:ext uri="{96DAC541-7B7A-43D3-8B79-37D633B846F1}">
                <asvg:svgBlip xmlns:asvg="http://schemas.microsoft.com/office/drawing/2016/SVG/main" r:embed="rId14"/>
              </a:ext>
            </a:extLst>
          </a:blip>
          <a:stretch>
            <a:fillRect/>
          </a:stretch>
        </p:blipFill>
        <p:spPr>
          <a:xfrm>
            <a:off x="2181750" y="4585387"/>
            <a:ext cx="1824581" cy="1824581"/>
          </a:xfrm>
          <a:prstGeom prst="rect">
            <a:avLst/>
          </a:prstGeom>
        </p:spPr>
      </p:pic>
      <p:pic>
        <p:nvPicPr>
          <p:cNvPr id="74" name="Graphic 73">
            <a:extLst>
              <a:ext uri="{FF2B5EF4-FFF2-40B4-BE49-F238E27FC236}">
                <a16:creationId xmlns:a16="http://schemas.microsoft.com/office/drawing/2014/main" id="{0C7A1E85-E76E-DD0C-1FA7-B1EB04BC5255}"/>
              </a:ext>
            </a:extLst>
          </p:cNvPr>
          <p:cNvPicPr>
            <a:picLocks noChangeAspect="1"/>
          </p:cNvPicPr>
          <p:nvPr userDrawn="1"/>
        </p:nvPicPr>
        <p:blipFill>
          <a:blip>
            <a:extLst>
              <a:ext uri="{96DAC541-7B7A-43D3-8B79-37D633B846F1}">
                <asvg:svgBlip xmlns:asvg="http://schemas.microsoft.com/office/drawing/2016/SVG/main" r:embed="rId15"/>
              </a:ext>
            </a:extLst>
          </a:blip>
          <a:stretch>
            <a:fillRect/>
          </a:stretch>
        </p:blipFill>
        <p:spPr>
          <a:xfrm>
            <a:off x="541900" y="4606670"/>
            <a:ext cx="1824581" cy="1824581"/>
          </a:xfrm>
          <a:prstGeom prst="rect">
            <a:avLst/>
          </a:prstGeom>
        </p:spPr>
      </p:pic>
      <p:sp>
        <p:nvSpPr>
          <p:cNvPr id="2" name="TextBox 1">
            <a:extLst>
              <a:ext uri="{FF2B5EF4-FFF2-40B4-BE49-F238E27FC236}">
                <a16:creationId xmlns:a16="http://schemas.microsoft.com/office/drawing/2014/main" id="{B4AD20C5-9923-6207-8B79-C1A7BE0C4A6F}"/>
              </a:ext>
            </a:extLst>
          </p:cNvPr>
          <p:cNvSpPr txBox="1"/>
          <p:nvPr userDrawn="1"/>
        </p:nvSpPr>
        <p:spPr>
          <a:xfrm>
            <a:off x="534277" y="122663"/>
            <a:ext cx="9200738" cy="1384995"/>
          </a:xfrm>
          <a:prstGeom prst="rect">
            <a:avLst/>
          </a:prstGeom>
          <a:noFill/>
        </p:spPr>
        <p:txBody>
          <a:bodyPr wrap="square" rtlCol="0">
            <a:spAutoFit/>
          </a:bodyPr>
          <a:lstStyle/>
          <a:p>
            <a:pPr lvl="0"/>
            <a:r>
              <a:rPr lang="en-GB" sz="1400"/>
              <a:t>To use icons: go to view&gt; slide master then select the icon you wish to use &gt; copy and paste this icon back in the presentation (to get out of slide master and back to presentation: view &gt; normal)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To recolour: Select the shape and change the fill colour in the tools panel</a:t>
            </a:r>
          </a:p>
          <a:p>
            <a:pPr lvl="0"/>
            <a:br>
              <a:rPr lang="en-GB" sz="1400"/>
            </a:br>
            <a:endParaRPr lang="en-GB" sz="1400"/>
          </a:p>
        </p:txBody>
      </p:sp>
    </p:spTree>
    <p:extLst>
      <p:ext uri="{BB962C8B-B14F-4D97-AF65-F5344CB8AC3E}">
        <p14:creationId xmlns:p14="http://schemas.microsoft.com/office/powerpoint/2010/main" val="4924466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ICONS">
    <p:bg>
      <p:bgPr>
        <a:solidFill>
          <a:schemeClr val="bg1"/>
        </a:solidFill>
        <a:effectLst/>
      </p:bgPr>
    </p:bg>
    <p:spTree>
      <p:nvGrpSpPr>
        <p:cNvPr id="1" name=""/>
        <p:cNvGrpSpPr/>
        <p:nvPr/>
      </p:nvGrpSpPr>
      <p:grpSpPr>
        <a:xfrm>
          <a:off x="0" y="0"/>
          <a:ext cx="0" cy="0"/>
          <a:chOff x="0" y="0"/>
          <a:chExt cx="0" cy="0"/>
        </a:xfrm>
      </p:grpSpPr>
      <p:pic>
        <p:nvPicPr>
          <p:cNvPr id="76" name="Graphic 75">
            <a:extLst>
              <a:ext uri="{FF2B5EF4-FFF2-40B4-BE49-F238E27FC236}">
                <a16:creationId xmlns:a16="http://schemas.microsoft.com/office/drawing/2014/main" id="{C5F5A06C-73EA-4A03-3BE1-B7D68602E18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246778" y="2765904"/>
            <a:ext cx="1824581" cy="1824581"/>
          </a:xfrm>
          <a:prstGeom prst="rect">
            <a:avLst/>
          </a:prstGeom>
        </p:spPr>
      </p:pic>
      <p:pic>
        <p:nvPicPr>
          <p:cNvPr id="78" name="Graphic 77">
            <a:extLst>
              <a:ext uri="{FF2B5EF4-FFF2-40B4-BE49-F238E27FC236}">
                <a16:creationId xmlns:a16="http://schemas.microsoft.com/office/drawing/2014/main" id="{B2364ABA-FB59-0B8D-1069-16544C74DCE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21253" y="1144811"/>
            <a:ext cx="1824581" cy="1824581"/>
          </a:xfrm>
          <a:prstGeom prst="rect">
            <a:avLst/>
          </a:prstGeom>
        </p:spPr>
      </p:pic>
      <p:pic>
        <p:nvPicPr>
          <p:cNvPr id="80" name="Graphic 79">
            <a:extLst>
              <a:ext uri="{FF2B5EF4-FFF2-40B4-BE49-F238E27FC236}">
                <a16:creationId xmlns:a16="http://schemas.microsoft.com/office/drawing/2014/main" id="{0C6C183F-17AE-A81F-0705-749730A4EFB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473351" y="1130417"/>
            <a:ext cx="1824581" cy="1824581"/>
          </a:xfrm>
          <a:prstGeom prst="rect">
            <a:avLst/>
          </a:prstGeom>
        </p:spPr>
      </p:pic>
      <p:pic>
        <p:nvPicPr>
          <p:cNvPr id="82" name="Graphic 81">
            <a:extLst>
              <a:ext uri="{FF2B5EF4-FFF2-40B4-BE49-F238E27FC236}">
                <a16:creationId xmlns:a16="http://schemas.microsoft.com/office/drawing/2014/main" id="{E9BEA4E5-CFA3-C054-1A66-DF39037B3298}"/>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7389020" y="1080994"/>
            <a:ext cx="1824581" cy="1824581"/>
          </a:xfrm>
          <a:prstGeom prst="rect">
            <a:avLst/>
          </a:prstGeom>
        </p:spPr>
      </p:pic>
      <p:pic>
        <p:nvPicPr>
          <p:cNvPr id="84" name="Graphic 83">
            <a:extLst>
              <a:ext uri="{FF2B5EF4-FFF2-40B4-BE49-F238E27FC236}">
                <a16:creationId xmlns:a16="http://schemas.microsoft.com/office/drawing/2014/main" id="{A9E9287C-38A2-F034-C709-5F3B37E593E8}"/>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4358817" y="2905575"/>
            <a:ext cx="1824581" cy="1824581"/>
          </a:xfrm>
          <a:prstGeom prst="rect">
            <a:avLst/>
          </a:prstGeom>
        </p:spPr>
      </p:pic>
      <p:pic>
        <p:nvPicPr>
          <p:cNvPr id="86" name="Graphic 85">
            <a:extLst>
              <a:ext uri="{FF2B5EF4-FFF2-40B4-BE49-F238E27FC236}">
                <a16:creationId xmlns:a16="http://schemas.microsoft.com/office/drawing/2014/main" id="{F42910D4-D807-D26C-144B-F6A557C50274}"/>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2379244" y="2895756"/>
            <a:ext cx="1824581" cy="1824581"/>
          </a:xfrm>
          <a:prstGeom prst="rect">
            <a:avLst/>
          </a:prstGeom>
        </p:spPr>
      </p:pic>
      <p:pic>
        <p:nvPicPr>
          <p:cNvPr id="88" name="Graphic 87">
            <a:extLst>
              <a:ext uri="{FF2B5EF4-FFF2-40B4-BE49-F238E27FC236}">
                <a16:creationId xmlns:a16="http://schemas.microsoft.com/office/drawing/2014/main" id="{47E76344-34F7-443A-0206-35F7FBA98014}"/>
              </a:ext>
            </a:extLst>
          </p:cNvPr>
          <p:cNvPicPr>
            <a:picLocks noChangeAspect="1"/>
          </p:cNvPicPr>
          <p:nvPr userDrawn="1"/>
        </p:nvPicPr>
        <p:blipFill>
          <a:blip>
            <a:extLst>
              <a:ext uri="{96DAC541-7B7A-43D3-8B79-37D633B846F1}">
                <asvg:svgBlip xmlns:asvg="http://schemas.microsoft.com/office/drawing/2016/SVG/main" r:embed="rId8"/>
              </a:ext>
            </a:extLst>
          </a:blip>
          <a:stretch>
            <a:fillRect/>
          </a:stretch>
        </p:blipFill>
        <p:spPr>
          <a:xfrm>
            <a:off x="7979178" y="2835740"/>
            <a:ext cx="1824581" cy="1824581"/>
          </a:xfrm>
          <a:prstGeom prst="rect">
            <a:avLst/>
          </a:prstGeom>
        </p:spPr>
      </p:pic>
      <p:pic>
        <p:nvPicPr>
          <p:cNvPr id="90" name="Graphic 89">
            <a:extLst>
              <a:ext uri="{FF2B5EF4-FFF2-40B4-BE49-F238E27FC236}">
                <a16:creationId xmlns:a16="http://schemas.microsoft.com/office/drawing/2014/main" id="{7499029D-3E6F-A610-C220-385F5C6A42ED}"/>
              </a:ext>
            </a:extLst>
          </p:cNvPr>
          <p:cNvPicPr>
            <a:picLocks noChangeAspect="1"/>
          </p:cNvPicPr>
          <p:nvPr userDrawn="1"/>
        </p:nvPicPr>
        <p:blipFill>
          <a:blip>
            <a:extLst>
              <a:ext uri="{96DAC541-7B7A-43D3-8B79-37D633B846F1}">
                <asvg:svgBlip xmlns:asvg="http://schemas.microsoft.com/office/drawing/2016/SVG/main" r:embed="rId9"/>
              </a:ext>
            </a:extLst>
          </a:blip>
          <a:stretch>
            <a:fillRect/>
          </a:stretch>
        </p:blipFill>
        <p:spPr>
          <a:xfrm>
            <a:off x="2066110" y="1144811"/>
            <a:ext cx="1824581" cy="1824581"/>
          </a:xfrm>
          <a:prstGeom prst="rect">
            <a:avLst/>
          </a:prstGeom>
        </p:spPr>
      </p:pic>
      <p:pic>
        <p:nvPicPr>
          <p:cNvPr id="92" name="Graphic 91">
            <a:extLst>
              <a:ext uri="{FF2B5EF4-FFF2-40B4-BE49-F238E27FC236}">
                <a16:creationId xmlns:a16="http://schemas.microsoft.com/office/drawing/2014/main" id="{B883D859-C51A-1C4A-700E-4479C1BD2FDD}"/>
              </a:ext>
            </a:extLst>
          </p:cNvPr>
          <p:cNvPicPr>
            <a:picLocks noChangeAspect="1"/>
          </p:cNvPicPr>
          <p:nvPr userDrawn="1"/>
        </p:nvPicPr>
        <p:blipFill>
          <a:blip>
            <a:extLst>
              <a:ext uri="{96DAC541-7B7A-43D3-8B79-37D633B846F1}">
                <asvg:svgBlip xmlns:asvg="http://schemas.microsoft.com/office/drawing/2016/SVG/main" r:embed="rId10"/>
              </a:ext>
            </a:extLst>
          </a:blip>
          <a:stretch>
            <a:fillRect/>
          </a:stretch>
        </p:blipFill>
        <p:spPr>
          <a:xfrm>
            <a:off x="466797" y="2902044"/>
            <a:ext cx="1824581" cy="1824581"/>
          </a:xfrm>
          <a:prstGeom prst="rect">
            <a:avLst/>
          </a:prstGeom>
        </p:spPr>
      </p:pic>
      <p:pic>
        <p:nvPicPr>
          <p:cNvPr id="94" name="Graphic 93">
            <a:extLst>
              <a:ext uri="{FF2B5EF4-FFF2-40B4-BE49-F238E27FC236}">
                <a16:creationId xmlns:a16="http://schemas.microsoft.com/office/drawing/2014/main" id="{DAF6CEE1-E2ED-C13F-59C8-5D62290F3D82}"/>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740951" y="1144810"/>
            <a:ext cx="1824581" cy="1824581"/>
          </a:xfrm>
          <a:prstGeom prst="rect">
            <a:avLst/>
          </a:prstGeom>
        </p:spPr>
      </p:pic>
      <p:pic>
        <p:nvPicPr>
          <p:cNvPr id="96" name="Graphic 95">
            <a:extLst>
              <a:ext uri="{FF2B5EF4-FFF2-40B4-BE49-F238E27FC236}">
                <a16:creationId xmlns:a16="http://schemas.microsoft.com/office/drawing/2014/main" id="{4EB9B14E-3C53-4B85-4D4A-EA2E4B1FD62E}"/>
              </a:ext>
            </a:extLst>
          </p:cNvPr>
          <p:cNvPicPr>
            <a:picLocks noChangeAspect="1"/>
          </p:cNvPicPr>
          <p:nvPr userDrawn="1"/>
        </p:nvPicPr>
        <p:blipFill>
          <a:blip>
            <a:extLst>
              <a:ext uri="{96DAC541-7B7A-43D3-8B79-37D633B846F1}">
                <asvg:svgBlip xmlns:asvg="http://schemas.microsoft.com/office/drawing/2016/SVG/main" r:embed="rId12"/>
              </a:ext>
            </a:extLst>
          </a:blip>
          <a:stretch>
            <a:fillRect/>
          </a:stretch>
        </p:blipFill>
        <p:spPr>
          <a:xfrm>
            <a:off x="4455680" y="4581126"/>
            <a:ext cx="1824581" cy="1824581"/>
          </a:xfrm>
          <a:prstGeom prst="rect">
            <a:avLst/>
          </a:prstGeom>
        </p:spPr>
      </p:pic>
      <p:pic>
        <p:nvPicPr>
          <p:cNvPr id="98" name="Graphic 97">
            <a:extLst>
              <a:ext uri="{FF2B5EF4-FFF2-40B4-BE49-F238E27FC236}">
                <a16:creationId xmlns:a16="http://schemas.microsoft.com/office/drawing/2014/main" id="{B0D08BC5-ADC4-4F3A-6B53-4F5EAB43B621}"/>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421253" y="4656100"/>
            <a:ext cx="1824581" cy="1824581"/>
          </a:xfrm>
          <a:prstGeom prst="rect">
            <a:avLst/>
          </a:prstGeom>
        </p:spPr>
      </p:pic>
      <p:pic>
        <p:nvPicPr>
          <p:cNvPr id="100" name="Graphic 99">
            <a:extLst>
              <a:ext uri="{FF2B5EF4-FFF2-40B4-BE49-F238E27FC236}">
                <a16:creationId xmlns:a16="http://schemas.microsoft.com/office/drawing/2014/main" id="{1242DDFD-89B5-CFD4-853E-B6E68D6677E7}"/>
              </a:ext>
            </a:extLst>
          </p:cNvPr>
          <p:cNvPicPr>
            <a:picLocks noChangeAspect="1"/>
          </p:cNvPicPr>
          <p:nvPr userDrawn="1"/>
        </p:nvPicPr>
        <p:blipFill>
          <a:blip>
            <a:extLst>
              <a:ext uri="{96DAC541-7B7A-43D3-8B79-37D633B846F1}">
                <asvg:svgBlip xmlns:asvg="http://schemas.microsoft.com/office/drawing/2016/SVG/main" r:embed="rId14"/>
              </a:ext>
            </a:extLst>
          </a:blip>
          <a:stretch>
            <a:fillRect/>
          </a:stretch>
        </p:blipFill>
        <p:spPr>
          <a:xfrm>
            <a:off x="6280261" y="4541062"/>
            <a:ext cx="1824581" cy="1824581"/>
          </a:xfrm>
          <a:prstGeom prst="rect">
            <a:avLst/>
          </a:prstGeom>
        </p:spPr>
      </p:pic>
      <p:pic>
        <p:nvPicPr>
          <p:cNvPr id="102" name="Graphic 101">
            <a:extLst>
              <a:ext uri="{FF2B5EF4-FFF2-40B4-BE49-F238E27FC236}">
                <a16:creationId xmlns:a16="http://schemas.microsoft.com/office/drawing/2014/main" id="{468324B9-8610-2F1E-D72E-4AD578FEA569}"/>
              </a:ext>
            </a:extLst>
          </p:cNvPr>
          <p:cNvPicPr>
            <a:picLocks noChangeAspect="1"/>
          </p:cNvPicPr>
          <p:nvPr userDrawn="1"/>
        </p:nvPicPr>
        <p:blipFill>
          <a:blip>
            <a:extLst>
              <a:ext uri="{96DAC541-7B7A-43D3-8B79-37D633B846F1}">
                <asvg:svgBlip xmlns:asvg="http://schemas.microsoft.com/office/drawing/2016/SVG/main" r:embed="rId15"/>
              </a:ext>
            </a:extLst>
          </a:blip>
          <a:stretch>
            <a:fillRect/>
          </a:stretch>
        </p:blipFill>
        <p:spPr>
          <a:xfrm>
            <a:off x="2333700" y="4590485"/>
            <a:ext cx="1824581" cy="1824581"/>
          </a:xfrm>
          <a:prstGeom prst="rect">
            <a:avLst/>
          </a:prstGeom>
        </p:spPr>
      </p:pic>
      <p:sp>
        <p:nvSpPr>
          <p:cNvPr id="2" name="TextBox 1">
            <a:extLst>
              <a:ext uri="{FF2B5EF4-FFF2-40B4-BE49-F238E27FC236}">
                <a16:creationId xmlns:a16="http://schemas.microsoft.com/office/drawing/2014/main" id="{1ADB720D-F75F-D819-E806-B53D268217F4}"/>
              </a:ext>
            </a:extLst>
          </p:cNvPr>
          <p:cNvSpPr txBox="1"/>
          <p:nvPr userDrawn="1"/>
        </p:nvSpPr>
        <p:spPr>
          <a:xfrm>
            <a:off x="534277" y="122663"/>
            <a:ext cx="9200738" cy="954107"/>
          </a:xfrm>
          <a:prstGeom prst="rect">
            <a:avLst/>
          </a:prstGeom>
          <a:noFill/>
        </p:spPr>
        <p:txBody>
          <a:bodyPr wrap="square" rtlCol="0">
            <a:spAutoFit/>
          </a:bodyPr>
          <a:lstStyle/>
          <a:p>
            <a:pPr lvl="0"/>
            <a:r>
              <a:rPr lang="en-GB" sz="1400"/>
              <a:t>To use icons: go to view&gt; slide master then select the icon you wish to use &gt; copy and paste this icon back in the presentation (to get out of slide master and back to presentation: view &gt; normal)</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400"/>
            </a:br>
            <a:endParaRPr lang="en-GB" sz="1400"/>
          </a:p>
        </p:txBody>
      </p:sp>
    </p:spTree>
    <p:extLst>
      <p:ext uri="{BB962C8B-B14F-4D97-AF65-F5344CB8AC3E}">
        <p14:creationId xmlns:p14="http://schemas.microsoft.com/office/powerpoint/2010/main" val="3024929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ICONS">
    <p:spTree>
      <p:nvGrpSpPr>
        <p:cNvPr id="1" name=""/>
        <p:cNvGrpSpPr/>
        <p:nvPr/>
      </p:nvGrpSpPr>
      <p:grpSpPr>
        <a:xfrm>
          <a:off x="0" y="0"/>
          <a:ext cx="0" cy="0"/>
          <a:chOff x="0" y="0"/>
          <a:chExt cx="0" cy="0"/>
        </a:xfrm>
      </p:grpSpPr>
      <p:sp>
        <p:nvSpPr>
          <p:cNvPr id="84" name="Graphic 47">
            <a:extLst>
              <a:ext uri="{FF2B5EF4-FFF2-40B4-BE49-F238E27FC236}">
                <a16:creationId xmlns:a16="http://schemas.microsoft.com/office/drawing/2014/main" id="{6AD8A1B0-D082-D39F-AAAA-64A7F4A8CA34}"/>
              </a:ext>
            </a:extLst>
          </p:cNvPr>
          <p:cNvSpPr/>
          <p:nvPr/>
        </p:nvSpPr>
        <p:spPr>
          <a:xfrm>
            <a:off x="621834" y="3195841"/>
            <a:ext cx="1098413" cy="1049306"/>
          </a:xfrm>
          <a:custGeom>
            <a:avLst/>
            <a:gdLst>
              <a:gd name="connsiteX0" fmla="*/ 665928 w 1098413"/>
              <a:gd name="connsiteY0" fmla="*/ 611130 h 1049306"/>
              <a:gd name="connsiteX1" fmla="*/ 786609 w 1098413"/>
              <a:gd name="connsiteY1" fmla="*/ 194518 h 1049306"/>
              <a:gd name="connsiteX2" fmla="*/ 497120 w 1098413"/>
              <a:gd name="connsiteY2" fmla="*/ 381281 h 1049306"/>
              <a:gd name="connsiteX3" fmla="*/ 455692 w 1098413"/>
              <a:gd name="connsiteY3" fmla="*/ 40413 h 1049306"/>
              <a:gd name="connsiteX4" fmla="*/ 260924 w 1098413"/>
              <a:gd name="connsiteY4" fmla="*/ 272432 h 1049306"/>
              <a:gd name="connsiteX5" fmla="*/ 119066 w 1098413"/>
              <a:gd name="connsiteY5" fmla="*/ 293 h 1049306"/>
              <a:gd name="connsiteX6" fmla="*/ 4923 w 1098413"/>
              <a:gd name="connsiteY6" fmla="*/ 543741 h 1049306"/>
              <a:gd name="connsiteX7" fmla="*/ 689145 w 1098413"/>
              <a:gd name="connsiteY7" fmla="*/ 915736 h 1049306"/>
              <a:gd name="connsiteX8" fmla="*/ 1091820 w 1098413"/>
              <a:gd name="connsiteY8" fmla="*/ 543582 h 1049306"/>
              <a:gd name="connsiteX9" fmla="*/ 665928 w 1098413"/>
              <a:gd name="connsiteY9" fmla="*/ 611130 h 104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8413" h="1049306">
                <a:moveTo>
                  <a:pt x="665928" y="611130"/>
                </a:moveTo>
                <a:cubicBezTo>
                  <a:pt x="791616" y="410016"/>
                  <a:pt x="847077" y="230907"/>
                  <a:pt x="786609" y="194518"/>
                </a:cubicBezTo>
                <a:cubicBezTo>
                  <a:pt x="735900" y="164029"/>
                  <a:pt x="619556" y="243920"/>
                  <a:pt x="497120" y="381281"/>
                </a:cubicBezTo>
                <a:cubicBezTo>
                  <a:pt x="528375" y="194167"/>
                  <a:pt x="515299" y="52883"/>
                  <a:pt x="455692" y="40413"/>
                </a:cubicBezTo>
                <a:cubicBezTo>
                  <a:pt x="402400" y="29283"/>
                  <a:pt x="327388" y="124705"/>
                  <a:pt x="260924" y="272432"/>
                </a:cubicBezTo>
                <a:cubicBezTo>
                  <a:pt x="229319" y="105602"/>
                  <a:pt x="175421" y="-6500"/>
                  <a:pt x="119066" y="293"/>
                </a:cubicBezTo>
                <a:cubicBezTo>
                  <a:pt x="38729" y="9988"/>
                  <a:pt x="-17370" y="258207"/>
                  <a:pt x="4923" y="543741"/>
                </a:cubicBezTo>
                <a:cubicBezTo>
                  <a:pt x="56876" y="1209657"/>
                  <a:pt x="246892" y="1083044"/>
                  <a:pt x="689145" y="915736"/>
                </a:cubicBezTo>
                <a:cubicBezTo>
                  <a:pt x="963517" y="811957"/>
                  <a:pt x="1134843" y="613394"/>
                  <a:pt x="1091820" y="543582"/>
                </a:cubicBezTo>
                <a:cubicBezTo>
                  <a:pt x="1055877" y="485282"/>
                  <a:pt x="874058" y="517940"/>
                  <a:pt x="665928" y="611130"/>
                </a:cubicBezTo>
                <a:close/>
              </a:path>
            </a:pathLst>
          </a:custGeom>
          <a:solidFill>
            <a:schemeClr val="dk1"/>
          </a:solidFill>
          <a:ln w="7884" cap="flat">
            <a:solidFill>
              <a:schemeClr val="dk1"/>
            </a:solidFill>
            <a:prstDash val="solid"/>
            <a:miter/>
          </a:ln>
        </p:spPr>
        <p:txBody>
          <a:bodyPr rtlCol="0" anchor="ctr"/>
          <a:lstStyle/>
          <a:p>
            <a:endParaRPr lang="en-US"/>
          </a:p>
        </p:txBody>
      </p:sp>
      <p:sp>
        <p:nvSpPr>
          <p:cNvPr id="73" name="Graphic 49">
            <a:extLst>
              <a:ext uri="{FF2B5EF4-FFF2-40B4-BE49-F238E27FC236}">
                <a16:creationId xmlns:a16="http://schemas.microsoft.com/office/drawing/2014/main" id="{704C5EC0-D001-7ACB-5988-C76E95F5C85A}"/>
              </a:ext>
            </a:extLst>
          </p:cNvPr>
          <p:cNvSpPr/>
          <p:nvPr/>
        </p:nvSpPr>
        <p:spPr>
          <a:xfrm>
            <a:off x="605239" y="1662369"/>
            <a:ext cx="1602930" cy="1622984"/>
          </a:xfrm>
          <a:custGeom>
            <a:avLst/>
            <a:gdLst>
              <a:gd name="connsiteX0" fmla="*/ 1540201 w 1602930"/>
              <a:gd name="connsiteY0" fmla="*/ 1560059 h 1622984"/>
              <a:gd name="connsiteX1" fmla="*/ 1141730 w 1602930"/>
              <a:gd name="connsiteY1" fmla="*/ 219491 h 1622984"/>
              <a:gd name="connsiteX2" fmla="*/ 32037 w 1602930"/>
              <a:gd name="connsiteY2" fmla="*/ 275090 h 1622984"/>
              <a:gd name="connsiteX3" fmla="*/ 625529 w 1602930"/>
              <a:gd name="connsiteY3" fmla="*/ 1120450 h 1622984"/>
              <a:gd name="connsiteX4" fmla="*/ 1540201 w 1602930"/>
              <a:gd name="connsiteY4" fmla="*/ 1560059 h 1622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2930" h="1622984">
                <a:moveTo>
                  <a:pt x="1540201" y="1560059"/>
                </a:moveTo>
                <a:cubicBezTo>
                  <a:pt x="1687801" y="1363442"/>
                  <a:pt x="1582735" y="607490"/>
                  <a:pt x="1141730" y="219491"/>
                </a:cubicBezTo>
                <a:cubicBezTo>
                  <a:pt x="685516" y="-181921"/>
                  <a:pt x="166173" y="47158"/>
                  <a:pt x="32037" y="275090"/>
                </a:cubicBezTo>
                <a:cubicBezTo>
                  <a:pt x="-98410" y="496740"/>
                  <a:pt x="183377" y="751550"/>
                  <a:pt x="625529" y="1120450"/>
                </a:cubicBezTo>
                <a:cubicBezTo>
                  <a:pt x="1053669" y="1477632"/>
                  <a:pt x="1396440" y="1751540"/>
                  <a:pt x="1540201" y="1560059"/>
                </a:cubicBezTo>
                <a:close/>
              </a:path>
            </a:pathLst>
          </a:custGeom>
          <a:solidFill>
            <a:srgbClr val="CEA8EA"/>
          </a:solidFill>
          <a:ln w="4972" cap="flat">
            <a:noFill/>
            <a:prstDash val="solid"/>
            <a:miter/>
          </a:ln>
        </p:spPr>
        <p:txBody>
          <a:bodyPr rtlCol="0" anchor="ctr"/>
          <a:lstStyle/>
          <a:p>
            <a:endParaRPr lang="en-US"/>
          </a:p>
        </p:txBody>
      </p:sp>
      <p:sp>
        <p:nvSpPr>
          <p:cNvPr id="77" name="Graphic 51">
            <a:extLst>
              <a:ext uri="{FF2B5EF4-FFF2-40B4-BE49-F238E27FC236}">
                <a16:creationId xmlns:a16="http://schemas.microsoft.com/office/drawing/2014/main" id="{FAFB360E-DF4A-93ED-9D53-A7CE2DA097F3}"/>
              </a:ext>
            </a:extLst>
          </p:cNvPr>
          <p:cNvSpPr/>
          <p:nvPr/>
        </p:nvSpPr>
        <p:spPr>
          <a:xfrm>
            <a:off x="5360542" y="2754801"/>
            <a:ext cx="1243513" cy="1443684"/>
          </a:xfrm>
          <a:custGeom>
            <a:avLst/>
            <a:gdLst>
              <a:gd name="connsiteX0" fmla="*/ 1178384 w 1243513"/>
              <a:gd name="connsiteY0" fmla="*/ 804468 h 1443684"/>
              <a:gd name="connsiteX1" fmla="*/ 1140935 w 1243513"/>
              <a:gd name="connsiteY1" fmla="*/ 1709 h 1443684"/>
              <a:gd name="connsiteX2" fmla="*/ 774692 w 1243513"/>
              <a:gd name="connsiteY2" fmla="*/ 635723 h 1443684"/>
              <a:gd name="connsiteX3" fmla="*/ 544999 w 1243513"/>
              <a:gd name="connsiteY3" fmla="*/ 379165 h 1443684"/>
              <a:gd name="connsiteX4" fmla="*/ 539707 w 1243513"/>
              <a:gd name="connsiteY4" fmla="*/ 377388 h 1443684"/>
              <a:gd name="connsiteX5" fmla="*/ 518651 w 1243513"/>
              <a:gd name="connsiteY5" fmla="*/ 374835 h 1443684"/>
              <a:gd name="connsiteX6" fmla="*/ 484532 w 1243513"/>
              <a:gd name="connsiteY6" fmla="*/ 381274 h 1443684"/>
              <a:gd name="connsiteX7" fmla="*/ 473838 w 1243513"/>
              <a:gd name="connsiteY7" fmla="*/ 387084 h 1443684"/>
              <a:gd name="connsiteX8" fmla="*/ 239630 w 1243513"/>
              <a:gd name="connsiteY8" fmla="*/ 839660 h 1443684"/>
              <a:gd name="connsiteX9" fmla="*/ 37581 w 1243513"/>
              <a:gd name="connsiteY9" fmla="*/ 698004 h 1443684"/>
              <a:gd name="connsiteX10" fmla="*/ 85133 w 1243513"/>
              <a:gd name="connsiteY10" fmla="*/ 1123677 h 1443684"/>
              <a:gd name="connsiteX11" fmla="*/ 312790 w 1243513"/>
              <a:gd name="connsiteY11" fmla="*/ 1414688 h 1443684"/>
              <a:gd name="connsiteX12" fmla="*/ 314492 w 1243513"/>
              <a:gd name="connsiteY12" fmla="*/ 1415428 h 1443684"/>
              <a:gd name="connsiteX13" fmla="*/ 318711 w 1243513"/>
              <a:gd name="connsiteY13" fmla="*/ 1417093 h 1443684"/>
              <a:gd name="connsiteX14" fmla="*/ 322708 w 1243513"/>
              <a:gd name="connsiteY14" fmla="*/ 1418685 h 1443684"/>
              <a:gd name="connsiteX15" fmla="*/ 324965 w 1243513"/>
              <a:gd name="connsiteY15" fmla="*/ 1419240 h 1443684"/>
              <a:gd name="connsiteX16" fmla="*/ 327481 w 1243513"/>
              <a:gd name="connsiteY16" fmla="*/ 1419869 h 1443684"/>
              <a:gd name="connsiteX17" fmla="*/ 332810 w 1243513"/>
              <a:gd name="connsiteY17" fmla="*/ 1421201 h 1443684"/>
              <a:gd name="connsiteX18" fmla="*/ 351609 w 1243513"/>
              <a:gd name="connsiteY18" fmla="*/ 1422237 h 1443684"/>
              <a:gd name="connsiteX19" fmla="*/ 558654 w 1243513"/>
              <a:gd name="connsiteY19" fmla="*/ 1182331 h 1443684"/>
              <a:gd name="connsiteX20" fmla="*/ 817248 w 1243513"/>
              <a:gd name="connsiteY20" fmla="*/ 1443108 h 1443684"/>
              <a:gd name="connsiteX21" fmla="*/ 1178384 w 1243513"/>
              <a:gd name="connsiteY21" fmla="*/ 804468 h 144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43513" h="1443684">
                <a:moveTo>
                  <a:pt x="1178384" y="804468"/>
                </a:moveTo>
                <a:cubicBezTo>
                  <a:pt x="1277744" y="396113"/>
                  <a:pt x="1261980" y="29833"/>
                  <a:pt x="1140935" y="1709"/>
                </a:cubicBezTo>
                <a:cubicBezTo>
                  <a:pt x="1026884" y="-24824"/>
                  <a:pt x="866428" y="260747"/>
                  <a:pt x="774692" y="635723"/>
                </a:cubicBezTo>
                <a:cubicBezTo>
                  <a:pt x="701754" y="495732"/>
                  <a:pt x="616716" y="400110"/>
                  <a:pt x="544999" y="379165"/>
                </a:cubicBezTo>
                <a:cubicBezTo>
                  <a:pt x="543223" y="378573"/>
                  <a:pt x="541521" y="377870"/>
                  <a:pt x="539707" y="377388"/>
                </a:cubicBezTo>
                <a:cubicBezTo>
                  <a:pt x="532787" y="375575"/>
                  <a:pt x="525756" y="374761"/>
                  <a:pt x="518651" y="374835"/>
                </a:cubicBezTo>
                <a:cubicBezTo>
                  <a:pt x="506736" y="374539"/>
                  <a:pt x="495301" y="376537"/>
                  <a:pt x="484532" y="381274"/>
                </a:cubicBezTo>
                <a:cubicBezTo>
                  <a:pt x="480832" y="382902"/>
                  <a:pt x="477279" y="384864"/>
                  <a:pt x="473838" y="387084"/>
                </a:cubicBezTo>
                <a:cubicBezTo>
                  <a:pt x="382249" y="434192"/>
                  <a:pt x="287071" y="613520"/>
                  <a:pt x="239630" y="839660"/>
                </a:cubicBezTo>
                <a:cubicBezTo>
                  <a:pt x="164287" y="729828"/>
                  <a:pt x="84763" y="670213"/>
                  <a:pt x="37581" y="698004"/>
                </a:cubicBezTo>
                <a:cubicBezTo>
                  <a:pt x="-27586" y="736415"/>
                  <a:pt x="-5642" y="927326"/>
                  <a:pt x="85133" y="1123677"/>
                </a:cubicBezTo>
                <a:cubicBezTo>
                  <a:pt x="154148" y="1272994"/>
                  <a:pt x="244256" y="1384899"/>
                  <a:pt x="312790" y="1414688"/>
                </a:cubicBezTo>
                <a:cubicBezTo>
                  <a:pt x="313345" y="1414947"/>
                  <a:pt x="313937" y="1415169"/>
                  <a:pt x="314492" y="1415428"/>
                </a:cubicBezTo>
                <a:cubicBezTo>
                  <a:pt x="315899" y="1416020"/>
                  <a:pt x="317305" y="1416575"/>
                  <a:pt x="318711" y="1417093"/>
                </a:cubicBezTo>
                <a:cubicBezTo>
                  <a:pt x="320043" y="1417611"/>
                  <a:pt x="321338" y="1418241"/>
                  <a:pt x="322708" y="1418685"/>
                </a:cubicBezTo>
                <a:cubicBezTo>
                  <a:pt x="323448" y="1418944"/>
                  <a:pt x="324225" y="1419055"/>
                  <a:pt x="324965" y="1419240"/>
                </a:cubicBezTo>
                <a:cubicBezTo>
                  <a:pt x="325816" y="1419499"/>
                  <a:pt x="326630" y="1419647"/>
                  <a:pt x="327481" y="1419869"/>
                </a:cubicBezTo>
                <a:cubicBezTo>
                  <a:pt x="329258" y="1420313"/>
                  <a:pt x="330997" y="1420868"/>
                  <a:pt x="332810" y="1421201"/>
                </a:cubicBezTo>
                <a:cubicBezTo>
                  <a:pt x="339360" y="1422533"/>
                  <a:pt x="345651" y="1422829"/>
                  <a:pt x="351609" y="1422237"/>
                </a:cubicBezTo>
                <a:cubicBezTo>
                  <a:pt x="420883" y="1418092"/>
                  <a:pt x="498631" y="1325838"/>
                  <a:pt x="558654" y="1182331"/>
                </a:cubicBezTo>
                <a:cubicBezTo>
                  <a:pt x="641472" y="1340936"/>
                  <a:pt x="740240" y="1443478"/>
                  <a:pt x="817248" y="1443108"/>
                </a:cubicBezTo>
                <a:cubicBezTo>
                  <a:pt x="927709" y="1457947"/>
                  <a:pt x="1085871" y="1184662"/>
                  <a:pt x="1178384" y="804468"/>
                </a:cubicBezTo>
                <a:close/>
              </a:path>
            </a:pathLst>
          </a:custGeom>
          <a:solidFill>
            <a:srgbClr val="CEA8EA"/>
          </a:solidFill>
          <a:ln w="3696" cap="flat">
            <a:noFill/>
            <a:prstDash val="solid"/>
            <a:miter/>
          </a:ln>
        </p:spPr>
        <p:txBody>
          <a:bodyPr rtlCol="0" anchor="ctr"/>
          <a:lstStyle/>
          <a:p>
            <a:endParaRPr lang="en-US"/>
          </a:p>
        </p:txBody>
      </p:sp>
      <p:sp>
        <p:nvSpPr>
          <p:cNvPr id="79" name="Graphic 53">
            <a:extLst>
              <a:ext uri="{FF2B5EF4-FFF2-40B4-BE49-F238E27FC236}">
                <a16:creationId xmlns:a16="http://schemas.microsoft.com/office/drawing/2014/main" id="{49A1DF1C-C4D9-01A6-F516-722939A7F2E2}"/>
              </a:ext>
            </a:extLst>
          </p:cNvPr>
          <p:cNvSpPr/>
          <p:nvPr/>
        </p:nvSpPr>
        <p:spPr>
          <a:xfrm>
            <a:off x="2527654" y="2873850"/>
            <a:ext cx="1289288" cy="1208100"/>
          </a:xfrm>
          <a:custGeom>
            <a:avLst/>
            <a:gdLst>
              <a:gd name="connsiteX0" fmla="*/ 1283950 w 1289288"/>
              <a:gd name="connsiteY0" fmla="*/ 883984 h 1208100"/>
              <a:gd name="connsiteX1" fmla="*/ 1288179 w 1289288"/>
              <a:gd name="connsiteY1" fmla="*/ 835148 h 1208100"/>
              <a:gd name="connsiteX2" fmla="*/ 736520 w 1289288"/>
              <a:gd name="connsiteY2" fmla="*/ 57544 h 1208100"/>
              <a:gd name="connsiteX3" fmla="*/ 5339 w 1289288"/>
              <a:gd name="connsiteY3" fmla="*/ 324117 h 1208100"/>
              <a:gd name="connsiteX4" fmla="*/ 1110 w 1289288"/>
              <a:gd name="connsiteY4" fmla="*/ 372953 h 1208100"/>
              <a:gd name="connsiteX5" fmla="*/ 552769 w 1289288"/>
              <a:gd name="connsiteY5" fmla="*/ 1150556 h 1208100"/>
              <a:gd name="connsiteX6" fmla="*/ 1283981 w 1289288"/>
              <a:gd name="connsiteY6" fmla="*/ 883984 h 120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288" h="1208100">
                <a:moveTo>
                  <a:pt x="1283950" y="883984"/>
                </a:moveTo>
                <a:cubicBezTo>
                  <a:pt x="1287928" y="867162"/>
                  <a:pt x="1289275" y="850905"/>
                  <a:pt x="1288179" y="835148"/>
                </a:cubicBezTo>
                <a:cubicBezTo>
                  <a:pt x="1306942" y="646041"/>
                  <a:pt x="1086385" y="214669"/>
                  <a:pt x="736520" y="57544"/>
                </a:cubicBezTo>
                <a:cubicBezTo>
                  <a:pt x="348219" y="-116809"/>
                  <a:pt x="48003" y="143844"/>
                  <a:pt x="5339" y="324117"/>
                </a:cubicBezTo>
                <a:cubicBezTo>
                  <a:pt x="1361" y="340939"/>
                  <a:pt x="14" y="357196"/>
                  <a:pt x="1110" y="372953"/>
                </a:cubicBezTo>
                <a:cubicBezTo>
                  <a:pt x="-17653" y="562060"/>
                  <a:pt x="202904" y="993432"/>
                  <a:pt x="552769" y="1150556"/>
                </a:cubicBezTo>
                <a:cubicBezTo>
                  <a:pt x="941070" y="1324910"/>
                  <a:pt x="1241317" y="1064257"/>
                  <a:pt x="1283981" y="883984"/>
                </a:cubicBezTo>
                <a:close/>
              </a:path>
            </a:pathLst>
          </a:custGeom>
          <a:solidFill>
            <a:schemeClr val="accent4"/>
          </a:solidFill>
          <a:ln w="312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BB260C6F-73CC-A5C2-EEBC-8C200FF85CD9}"/>
              </a:ext>
            </a:extLst>
          </p:cNvPr>
          <p:cNvSpPr/>
          <p:nvPr/>
        </p:nvSpPr>
        <p:spPr>
          <a:xfrm>
            <a:off x="4400479" y="5397327"/>
            <a:ext cx="750631" cy="506420"/>
          </a:xfrm>
          <a:custGeom>
            <a:avLst/>
            <a:gdLst>
              <a:gd name="connsiteX0" fmla="*/ 383369 w 750631"/>
              <a:gd name="connsiteY0" fmla="*/ 193217 h 506420"/>
              <a:gd name="connsiteX1" fmla="*/ 356899 w 750631"/>
              <a:gd name="connsiteY1" fmla="*/ 2897 h 506420"/>
              <a:gd name="connsiteX2" fmla="*/ 100558 w 750631"/>
              <a:gd name="connsiteY2" fmla="*/ 210658 h 506420"/>
              <a:gd name="connsiteX3" fmla="*/ 2423 w 750631"/>
              <a:gd name="connsiteY3" fmla="*/ 469975 h 506420"/>
              <a:gd name="connsiteX4" fmla="*/ 6065 w 750631"/>
              <a:gd name="connsiteY4" fmla="*/ 480901 h 506420"/>
              <a:gd name="connsiteX5" fmla="*/ 11811 w 750631"/>
              <a:gd name="connsiteY5" fmla="*/ 488186 h 506420"/>
              <a:gd name="connsiteX6" fmla="*/ 18890 w 750631"/>
              <a:gd name="connsiteY6" fmla="*/ 493829 h 506420"/>
              <a:gd name="connsiteX7" fmla="*/ 22738 w 750631"/>
              <a:gd name="connsiteY7" fmla="*/ 495778 h 506420"/>
              <a:gd name="connsiteX8" fmla="*/ 414149 w 750631"/>
              <a:gd name="connsiteY8" fmla="*/ 418265 h 506420"/>
              <a:gd name="connsiteX9" fmla="*/ 744052 w 750631"/>
              <a:gd name="connsiteY9" fmla="*/ 145765 h 506420"/>
              <a:gd name="connsiteX10" fmla="*/ 383369 w 750631"/>
              <a:gd name="connsiteY10" fmla="*/ 193217 h 50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0631" h="506420">
                <a:moveTo>
                  <a:pt x="383369" y="193217"/>
                </a:moveTo>
                <a:cubicBezTo>
                  <a:pt x="405171" y="98980"/>
                  <a:pt x="390551" y="16953"/>
                  <a:pt x="356899" y="2897"/>
                </a:cubicBezTo>
                <a:cubicBezTo>
                  <a:pt x="306985" y="-17981"/>
                  <a:pt x="191973" y="76306"/>
                  <a:pt x="100558" y="210658"/>
                </a:cubicBezTo>
                <a:cubicBezTo>
                  <a:pt x="27406" y="318181"/>
                  <a:pt x="-10248" y="421548"/>
                  <a:pt x="2423" y="469975"/>
                </a:cubicBezTo>
                <a:cubicBezTo>
                  <a:pt x="2936" y="473873"/>
                  <a:pt x="4116" y="477516"/>
                  <a:pt x="6065" y="480901"/>
                </a:cubicBezTo>
                <a:cubicBezTo>
                  <a:pt x="7553" y="483569"/>
                  <a:pt x="9502" y="485980"/>
                  <a:pt x="11811" y="488186"/>
                </a:cubicBezTo>
                <a:cubicBezTo>
                  <a:pt x="13863" y="490391"/>
                  <a:pt x="16223" y="492289"/>
                  <a:pt x="18890" y="493829"/>
                </a:cubicBezTo>
                <a:cubicBezTo>
                  <a:pt x="20070" y="494547"/>
                  <a:pt x="21404" y="495162"/>
                  <a:pt x="22738" y="495778"/>
                </a:cubicBezTo>
                <a:cubicBezTo>
                  <a:pt x="77935" y="524044"/>
                  <a:pt x="236552" y="495265"/>
                  <a:pt x="414149" y="418265"/>
                </a:cubicBezTo>
                <a:cubicBezTo>
                  <a:pt x="630887" y="324337"/>
                  <a:pt x="784886" y="198962"/>
                  <a:pt x="744052" y="145765"/>
                </a:cubicBezTo>
                <a:cubicBezTo>
                  <a:pt x="710144" y="101545"/>
                  <a:pt x="554657" y="125502"/>
                  <a:pt x="383369" y="193217"/>
                </a:cubicBezTo>
                <a:close/>
              </a:path>
            </a:pathLst>
          </a:custGeom>
          <a:solidFill>
            <a:srgbClr val="6D3091"/>
          </a:solidFill>
          <a:ln w="512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C8091BC0-C46C-4AF3-D533-ADD98C41FD3C}"/>
              </a:ext>
            </a:extLst>
          </p:cNvPr>
          <p:cNvSpPr/>
          <p:nvPr/>
        </p:nvSpPr>
        <p:spPr>
          <a:xfrm>
            <a:off x="4849497" y="4819799"/>
            <a:ext cx="249128" cy="644904"/>
          </a:xfrm>
          <a:custGeom>
            <a:avLst/>
            <a:gdLst>
              <a:gd name="connsiteX0" fmla="*/ 36744 w 249128"/>
              <a:gd name="connsiteY0" fmla="*/ 643934 h 644904"/>
              <a:gd name="connsiteX1" fmla="*/ 210750 w 249128"/>
              <a:gd name="connsiteY1" fmla="*/ 355070 h 644904"/>
              <a:gd name="connsiteX2" fmla="*/ 210135 w 249128"/>
              <a:gd name="connsiteY2" fmla="*/ 491 h 644904"/>
              <a:gd name="connsiteX3" fmla="*/ 32076 w 249128"/>
              <a:gd name="connsiteY3" fmla="*/ 312389 h 644904"/>
              <a:gd name="connsiteX4" fmla="*/ 36744 w 249128"/>
              <a:gd name="connsiteY4" fmla="*/ 643985 h 64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28" h="644904">
                <a:moveTo>
                  <a:pt x="36744" y="643934"/>
                </a:moveTo>
                <a:cubicBezTo>
                  <a:pt x="84196" y="657323"/>
                  <a:pt x="161606" y="530769"/>
                  <a:pt x="210750" y="355070"/>
                </a:cubicBezTo>
                <a:cubicBezTo>
                  <a:pt x="261895" y="172394"/>
                  <a:pt x="262152" y="10546"/>
                  <a:pt x="210135" y="491"/>
                </a:cubicBezTo>
                <a:cubicBezTo>
                  <a:pt x="158733" y="-9461"/>
                  <a:pt x="78553" y="133099"/>
                  <a:pt x="32076" y="312389"/>
                </a:cubicBezTo>
                <a:cubicBezTo>
                  <a:pt x="-12657" y="484958"/>
                  <a:pt x="-10143" y="630750"/>
                  <a:pt x="36744" y="643985"/>
                </a:cubicBezTo>
                <a:close/>
              </a:path>
            </a:pathLst>
          </a:custGeom>
          <a:solidFill>
            <a:srgbClr val="CEA8EA"/>
          </a:solidFill>
          <a:ln w="512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249F694-2C7E-FF80-344D-48F76F1C8AD6}"/>
              </a:ext>
            </a:extLst>
          </p:cNvPr>
          <p:cNvSpPr/>
          <p:nvPr/>
        </p:nvSpPr>
        <p:spPr>
          <a:xfrm>
            <a:off x="5042243" y="5205174"/>
            <a:ext cx="259660" cy="282970"/>
          </a:xfrm>
          <a:custGeom>
            <a:avLst/>
            <a:gdLst>
              <a:gd name="connsiteX0" fmla="*/ 166156 w 259660"/>
              <a:gd name="connsiteY0" fmla="*/ 207157 h 282970"/>
              <a:gd name="connsiteX1" fmla="*/ 255621 w 259660"/>
              <a:gd name="connsiteY1" fmla="*/ 145342 h 282970"/>
              <a:gd name="connsiteX2" fmla="*/ 169798 w 259660"/>
              <a:gd name="connsiteY2" fmla="*/ 135749 h 282970"/>
              <a:gd name="connsiteX3" fmla="*/ 215762 w 259660"/>
              <a:gd name="connsiteY3" fmla="*/ 62955 h 282970"/>
              <a:gd name="connsiteX4" fmla="*/ 141122 w 259660"/>
              <a:gd name="connsiteY4" fmla="*/ 77165 h 282970"/>
              <a:gd name="connsiteX5" fmla="*/ 156717 w 259660"/>
              <a:gd name="connsiteY5" fmla="*/ 1807 h 282970"/>
              <a:gd name="connsiteX6" fmla="*/ 48373 w 259660"/>
              <a:gd name="connsiteY6" fmla="*/ 89272 h 282970"/>
              <a:gd name="connsiteX7" fmla="*/ 122346 w 259660"/>
              <a:gd name="connsiteY7" fmla="*/ 269998 h 282970"/>
              <a:gd name="connsiteX8" fmla="*/ 259571 w 259660"/>
              <a:gd name="connsiteY8" fmla="*/ 261534 h 282970"/>
              <a:gd name="connsiteX9" fmla="*/ 166104 w 259660"/>
              <a:gd name="connsiteY9" fmla="*/ 207157 h 28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660" h="282970">
                <a:moveTo>
                  <a:pt x="166156" y="207157"/>
                </a:moveTo>
                <a:cubicBezTo>
                  <a:pt x="222431" y="188022"/>
                  <a:pt x="261623" y="162014"/>
                  <a:pt x="255621" y="145342"/>
                </a:cubicBezTo>
                <a:cubicBezTo>
                  <a:pt x="250594" y="131388"/>
                  <a:pt x="215351" y="128464"/>
                  <a:pt x="169798" y="135749"/>
                </a:cubicBezTo>
                <a:cubicBezTo>
                  <a:pt x="205553" y="104354"/>
                  <a:pt x="225406" y="74806"/>
                  <a:pt x="215762" y="62955"/>
                </a:cubicBezTo>
                <a:cubicBezTo>
                  <a:pt x="207195" y="52337"/>
                  <a:pt x="177493" y="59006"/>
                  <a:pt x="141122" y="77165"/>
                </a:cubicBezTo>
                <a:cubicBezTo>
                  <a:pt x="161436" y="39717"/>
                  <a:pt x="168721" y="9399"/>
                  <a:pt x="156717" y="1807"/>
                </a:cubicBezTo>
                <a:cubicBezTo>
                  <a:pt x="139583" y="-9068"/>
                  <a:pt x="89310" y="30278"/>
                  <a:pt x="48373" y="89272"/>
                </a:cubicBezTo>
                <a:cubicBezTo>
                  <a:pt x="-47094" y="226907"/>
                  <a:pt x="9899" y="232396"/>
                  <a:pt x="122346" y="269998"/>
                </a:cubicBezTo>
                <a:cubicBezTo>
                  <a:pt x="192113" y="293339"/>
                  <a:pt x="256852" y="281899"/>
                  <a:pt x="259571" y="261534"/>
                </a:cubicBezTo>
                <a:cubicBezTo>
                  <a:pt x="261828" y="244503"/>
                  <a:pt x="221353" y="222034"/>
                  <a:pt x="166104" y="207157"/>
                </a:cubicBezTo>
                <a:close/>
              </a:path>
            </a:pathLst>
          </a:custGeom>
          <a:solidFill>
            <a:srgbClr val="330B41"/>
          </a:solidFill>
          <a:ln w="5124"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C1DE9F51-5B5A-3615-5D62-F0BF06F657DC}"/>
              </a:ext>
            </a:extLst>
          </p:cNvPr>
          <p:cNvSpPr/>
          <p:nvPr/>
        </p:nvSpPr>
        <p:spPr>
          <a:xfrm>
            <a:off x="4122737" y="5730301"/>
            <a:ext cx="189364" cy="359817"/>
          </a:xfrm>
          <a:custGeom>
            <a:avLst/>
            <a:gdLst>
              <a:gd name="connsiteX0" fmla="*/ 144274 w 189364"/>
              <a:gd name="connsiteY0" fmla="*/ 1366 h 359817"/>
              <a:gd name="connsiteX1" fmla="*/ 8537 w 189364"/>
              <a:gd name="connsiteY1" fmla="*/ 160290 h 359817"/>
              <a:gd name="connsiteX2" fmla="*/ 58041 w 189364"/>
              <a:gd name="connsiteY2" fmla="*/ 357945 h 359817"/>
              <a:gd name="connsiteX3" fmla="*/ 173207 w 189364"/>
              <a:gd name="connsiteY3" fmla="*/ 208050 h 359817"/>
              <a:gd name="connsiteX4" fmla="*/ 144274 w 189364"/>
              <a:gd name="connsiteY4" fmla="*/ 1366 h 35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64" h="359817">
                <a:moveTo>
                  <a:pt x="144274" y="1366"/>
                </a:moveTo>
                <a:cubicBezTo>
                  <a:pt x="91949" y="-10946"/>
                  <a:pt x="31211" y="61386"/>
                  <a:pt x="8537" y="160290"/>
                </a:cubicBezTo>
                <a:cubicBezTo>
                  <a:pt x="-13521" y="256681"/>
                  <a:pt x="8640" y="344095"/>
                  <a:pt x="58041" y="357945"/>
                </a:cubicBezTo>
                <a:cubicBezTo>
                  <a:pt x="108057" y="371950"/>
                  <a:pt x="148224" y="305928"/>
                  <a:pt x="173207" y="208050"/>
                </a:cubicBezTo>
                <a:cubicBezTo>
                  <a:pt x="198856" y="107504"/>
                  <a:pt x="197266" y="13832"/>
                  <a:pt x="144274" y="1366"/>
                </a:cubicBezTo>
                <a:close/>
              </a:path>
            </a:pathLst>
          </a:custGeom>
          <a:solidFill>
            <a:srgbClr val="330B41"/>
          </a:solidFill>
          <a:ln w="5124"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1CB3C379-6189-B256-1987-A8532294601F}"/>
              </a:ext>
            </a:extLst>
          </p:cNvPr>
          <p:cNvSpPr/>
          <p:nvPr/>
        </p:nvSpPr>
        <p:spPr>
          <a:xfrm>
            <a:off x="4145444" y="5208028"/>
            <a:ext cx="375670" cy="439848"/>
          </a:xfrm>
          <a:custGeom>
            <a:avLst/>
            <a:gdLst>
              <a:gd name="connsiteX0" fmla="*/ 349489 w 375670"/>
              <a:gd name="connsiteY0" fmla="*/ 242213 h 439848"/>
              <a:gd name="connsiteX1" fmla="*/ 349027 w 375670"/>
              <a:gd name="connsiteY1" fmla="*/ 338 h 439848"/>
              <a:gd name="connsiteX2" fmla="*/ 232014 w 375670"/>
              <a:gd name="connsiteY2" fmla="*/ 196608 h 439848"/>
              <a:gd name="connsiteX3" fmla="*/ 167326 w 375670"/>
              <a:gd name="connsiteY3" fmla="*/ 122173 h 439848"/>
              <a:gd name="connsiteX4" fmla="*/ 165787 w 375670"/>
              <a:gd name="connsiteY4" fmla="*/ 121712 h 439848"/>
              <a:gd name="connsiteX5" fmla="*/ 159580 w 375670"/>
              <a:gd name="connsiteY5" fmla="*/ 121199 h 439848"/>
              <a:gd name="connsiteX6" fmla="*/ 149371 w 375670"/>
              <a:gd name="connsiteY6" fmla="*/ 123610 h 439848"/>
              <a:gd name="connsiteX7" fmla="*/ 146139 w 375670"/>
              <a:gd name="connsiteY7" fmla="*/ 125508 h 439848"/>
              <a:gd name="connsiteX8" fmla="*/ 70679 w 375670"/>
              <a:gd name="connsiteY8" fmla="*/ 265246 h 439848"/>
              <a:gd name="connsiteX9" fmla="*/ 12660 w 375670"/>
              <a:gd name="connsiteY9" fmla="*/ 225182 h 439848"/>
              <a:gd name="connsiteX10" fmla="*/ 21124 w 375670"/>
              <a:gd name="connsiteY10" fmla="*/ 353070 h 439848"/>
              <a:gd name="connsiteX11" fmla="*/ 84735 w 375670"/>
              <a:gd name="connsiteY11" fmla="*/ 437918 h 439848"/>
              <a:gd name="connsiteX12" fmla="*/ 85248 w 375670"/>
              <a:gd name="connsiteY12" fmla="*/ 438124 h 439848"/>
              <a:gd name="connsiteX13" fmla="*/ 86479 w 375670"/>
              <a:gd name="connsiteY13" fmla="*/ 438585 h 439848"/>
              <a:gd name="connsiteX14" fmla="*/ 87659 w 375670"/>
              <a:gd name="connsiteY14" fmla="*/ 438996 h 439848"/>
              <a:gd name="connsiteX15" fmla="*/ 88326 w 375670"/>
              <a:gd name="connsiteY15" fmla="*/ 439150 h 439848"/>
              <a:gd name="connsiteX16" fmla="*/ 89044 w 375670"/>
              <a:gd name="connsiteY16" fmla="*/ 439304 h 439848"/>
              <a:gd name="connsiteX17" fmla="*/ 90583 w 375670"/>
              <a:gd name="connsiteY17" fmla="*/ 439611 h 439848"/>
              <a:gd name="connsiteX18" fmla="*/ 96123 w 375670"/>
              <a:gd name="connsiteY18" fmla="*/ 439663 h 439848"/>
              <a:gd name="connsiteX19" fmla="*/ 160708 w 375670"/>
              <a:gd name="connsiteY19" fmla="*/ 364458 h 439848"/>
              <a:gd name="connsiteX20" fmla="*/ 233912 w 375670"/>
              <a:gd name="connsiteY20" fmla="*/ 439765 h 439848"/>
              <a:gd name="connsiteX21" fmla="*/ 349489 w 375670"/>
              <a:gd name="connsiteY21" fmla="*/ 242162 h 43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5670" h="439848">
                <a:moveTo>
                  <a:pt x="349489" y="242213"/>
                </a:moveTo>
                <a:cubicBezTo>
                  <a:pt x="384372" y="117608"/>
                  <a:pt x="384577" y="7212"/>
                  <a:pt x="349027" y="338"/>
                </a:cubicBezTo>
                <a:cubicBezTo>
                  <a:pt x="315580" y="-6177"/>
                  <a:pt x="264178" y="82211"/>
                  <a:pt x="232014" y="196608"/>
                </a:cubicBezTo>
                <a:cubicBezTo>
                  <a:pt x="212264" y="155312"/>
                  <a:pt x="188307" y="127560"/>
                  <a:pt x="167326" y="122173"/>
                </a:cubicBezTo>
                <a:cubicBezTo>
                  <a:pt x="166813" y="122019"/>
                  <a:pt x="166300" y="121814"/>
                  <a:pt x="165787" y="121712"/>
                </a:cubicBezTo>
                <a:cubicBezTo>
                  <a:pt x="163735" y="121250"/>
                  <a:pt x="161683" y="121096"/>
                  <a:pt x="159580" y="121199"/>
                </a:cubicBezTo>
                <a:cubicBezTo>
                  <a:pt x="156040" y="121250"/>
                  <a:pt x="152654" y="122019"/>
                  <a:pt x="149371" y="123610"/>
                </a:cubicBezTo>
                <a:cubicBezTo>
                  <a:pt x="148243" y="124174"/>
                  <a:pt x="147165" y="124790"/>
                  <a:pt x="146139" y="125508"/>
                </a:cubicBezTo>
                <a:cubicBezTo>
                  <a:pt x="118335" y="140949"/>
                  <a:pt x="87761" y="196352"/>
                  <a:pt x="70679" y="265246"/>
                </a:cubicBezTo>
                <a:cubicBezTo>
                  <a:pt x="49800" y="233082"/>
                  <a:pt x="27023" y="216153"/>
                  <a:pt x="12660" y="225182"/>
                </a:cubicBezTo>
                <a:cubicBezTo>
                  <a:pt x="-7193" y="237647"/>
                  <a:pt x="-3192" y="295000"/>
                  <a:pt x="21124" y="353070"/>
                </a:cubicBezTo>
                <a:cubicBezTo>
                  <a:pt x="39592" y="397238"/>
                  <a:pt x="64831" y="429813"/>
                  <a:pt x="84735" y="437918"/>
                </a:cubicBezTo>
                <a:cubicBezTo>
                  <a:pt x="84889" y="437970"/>
                  <a:pt x="85042" y="438072"/>
                  <a:pt x="85248" y="438124"/>
                </a:cubicBezTo>
                <a:cubicBezTo>
                  <a:pt x="85658" y="438277"/>
                  <a:pt x="86068" y="438431"/>
                  <a:pt x="86479" y="438585"/>
                </a:cubicBezTo>
                <a:cubicBezTo>
                  <a:pt x="86889" y="438739"/>
                  <a:pt x="87248" y="438893"/>
                  <a:pt x="87659" y="438996"/>
                </a:cubicBezTo>
                <a:cubicBezTo>
                  <a:pt x="87864" y="439047"/>
                  <a:pt x="88120" y="439098"/>
                  <a:pt x="88326" y="439150"/>
                </a:cubicBezTo>
                <a:cubicBezTo>
                  <a:pt x="88582" y="439201"/>
                  <a:pt x="88838" y="439252"/>
                  <a:pt x="89044" y="439304"/>
                </a:cubicBezTo>
                <a:cubicBezTo>
                  <a:pt x="89557" y="439406"/>
                  <a:pt x="90070" y="439560"/>
                  <a:pt x="90583" y="439611"/>
                </a:cubicBezTo>
                <a:cubicBezTo>
                  <a:pt x="92532" y="439919"/>
                  <a:pt x="94379" y="439919"/>
                  <a:pt x="96123" y="439663"/>
                </a:cubicBezTo>
                <a:cubicBezTo>
                  <a:pt x="116694" y="437508"/>
                  <a:pt x="141010" y="408575"/>
                  <a:pt x="160708" y="364458"/>
                </a:cubicBezTo>
                <a:cubicBezTo>
                  <a:pt x="183177" y="411243"/>
                  <a:pt x="211084" y="440894"/>
                  <a:pt x="233912" y="439765"/>
                </a:cubicBezTo>
                <a:cubicBezTo>
                  <a:pt x="266487" y="442792"/>
                  <a:pt x="317016" y="358149"/>
                  <a:pt x="349489" y="242162"/>
                </a:cubicBezTo>
                <a:close/>
              </a:path>
            </a:pathLst>
          </a:custGeom>
          <a:solidFill>
            <a:srgbClr val="6D3091"/>
          </a:solidFill>
          <a:ln w="5124"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F9CB7D9D-8665-B310-3C80-75142846B4B0}"/>
              </a:ext>
            </a:extLst>
          </p:cNvPr>
          <p:cNvSpPr/>
          <p:nvPr/>
        </p:nvSpPr>
        <p:spPr>
          <a:xfrm>
            <a:off x="4411552" y="4889528"/>
            <a:ext cx="371628" cy="452879"/>
          </a:xfrm>
          <a:custGeom>
            <a:avLst/>
            <a:gdLst>
              <a:gd name="connsiteX0" fmla="*/ 338131 w 371628"/>
              <a:gd name="connsiteY0" fmla="*/ 441956 h 452879"/>
              <a:gd name="connsiteX1" fmla="*/ 298323 w 371628"/>
              <a:gd name="connsiteY1" fmla="*/ 83684 h 452879"/>
              <a:gd name="connsiteX2" fmla="*/ 14281 w 371628"/>
              <a:gd name="connsiteY2" fmla="*/ 47057 h 452879"/>
              <a:gd name="connsiteX3" fmla="*/ 126215 w 371628"/>
              <a:gd name="connsiteY3" fmla="*/ 288624 h 452879"/>
              <a:gd name="connsiteX4" fmla="*/ 338183 w 371628"/>
              <a:gd name="connsiteY4" fmla="*/ 441956 h 45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28" h="452879">
                <a:moveTo>
                  <a:pt x="338131" y="441956"/>
                </a:moveTo>
                <a:cubicBezTo>
                  <a:pt x="384557" y="398814"/>
                  <a:pt x="392457" y="202236"/>
                  <a:pt x="298323" y="83684"/>
                </a:cubicBezTo>
                <a:cubicBezTo>
                  <a:pt x="200958" y="-38972"/>
                  <a:pt x="58706" y="-4601"/>
                  <a:pt x="14281" y="47057"/>
                </a:cubicBezTo>
                <a:cubicBezTo>
                  <a:pt x="-28913" y="97330"/>
                  <a:pt x="30902" y="174842"/>
                  <a:pt x="126215" y="288624"/>
                </a:cubicBezTo>
                <a:cubicBezTo>
                  <a:pt x="218502" y="398814"/>
                  <a:pt x="292937" y="483970"/>
                  <a:pt x="338183" y="441956"/>
                </a:cubicBezTo>
                <a:close/>
              </a:path>
            </a:pathLst>
          </a:custGeom>
          <a:solidFill>
            <a:srgbClr val="330B41"/>
          </a:solidFill>
          <a:ln w="5124"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C302BEA-D335-5EA0-76B7-A39CAAA33C9A}"/>
              </a:ext>
            </a:extLst>
          </p:cNvPr>
          <p:cNvSpPr/>
          <p:nvPr/>
        </p:nvSpPr>
        <p:spPr>
          <a:xfrm>
            <a:off x="3929164" y="4949632"/>
            <a:ext cx="433564" cy="359930"/>
          </a:xfrm>
          <a:custGeom>
            <a:avLst/>
            <a:gdLst>
              <a:gd name="connsiteX0" fmla="*/ 51189 w 433564"/>
              <a:gd name="connsiteY0" fmla="*/ 337889 h 359930"/>
              <a:gd name="connsiteX1" fmla="*/ 65450 w 433564"/>
              <a:gd name="connsiteY1" fmla="*/ 345379 h 359930"/>
              <a:gd name="connsiteX2" fmla="*/ 370474 w 433564"/>
              <a:gd name="connsiteY2" fmla="*/ 276894 h 359930"/>
              <a:gd name="connsiteX3" fmla="*/ 382375 w 433564"/>
              <a:gd name="connsiteY3" fmla="*/ 21990 h 359930"/>
              <a:gd name="connsiteX4" fmla="*/ 368114 w 433564"/>
              <a:gd name="connsiteY4" fmla="*/ 14552 h 359930"/>
              <a:gd name="connsiteX5" fmla="*/ 63090 w 433564"/>
              <a:gd name="connsiteY5" fmla="*/ 83036 h 359930"/>
              <a:gd name="connsiteX6" fmla="*/ 51189 w 433564"/>
              <a:gd name="connsiteY6" fmla="*/ 337940 h 35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64" h="359930">
                <a:moveTo>
                  <a:pt x="51189" y="337889"/>
                </a:moveTo>
                <a:cubicBezTo>
                  <a:pt x="55755" y="341223"/>
                  <a:pt x="60526" y="343686"/>
                  <a:pt x="65450" y="345379"/>
                </a:cubicBezTo>
                <a:cubicBezTo>
                  <a:pt x="120289" y="374978"/>
                  <a:pt x="278700" y="362872"/>
                  <a:pt x="370474" y="276894"/>
                </a:cubicBezTo>
                <a:cubicBezTo>
                  <a:pt x="472354" y="181530"/>
                  <a:pt x="431520" y="57694"/>
                  <a:pt x="382375" y="21990"/>
                </a:cubicBezTo>
                <a:cubicBezTo>
                  <a:pt x="377810" y="18656"/>
                  <a:pt x="373039" y="16193"/>
                  <a:pt x="368114" y="14552"/>
                </a:cubicBezTo>
                <a:cubicBezTo>
                  <a:pt x="313276" y="-15048"/>
                  <a:pt x="154864" y="-2941"/>
                  <a:pt x="63090" y="83036"/>
                </a:cubicBezTo>
                <a:cubicBezTo>
                  <a:pt x="-38789" y="178400"/>
                  <a:pt x="2045" y="302236"/>
                  <a:pt x="51189" y="337940"/>
                </a:cubicBezTo>
                <a:close/>
              </a:path>
            </a:pathLst>
          </a:custGeom>
          <a:solidFill>
            <a:srgbClr val="CEA8EA"/>
          </a:solidFill>
          <a:ln w="5124"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190BA58-3EED-CB98-0D07-BBD3380C0976}"/>
              </a:ext>
            </a:extLst>
          </p:cNvPr>
          <p:cNvSpPr/>
          <p:nvPr/>
        </p:nvSpPr>
        <p:spPr>
          <a:xfrm>
            <a:off x="3415580" y="5314447"/>
            <a:ext cx="718572" cy="737201"/>
          </a:xfrm>
          <a:custGeom>
            <a:avLst/>
            <a:gdLst>
              <a:gd name="connsiteX0" fmla="*/ 653367 w 718572"/>
              <a:gd name="connsiteY0" fmla="*/ 185605 h 737201"/>
              <a:gd name="connsiteX1" fmla="*/ 428523 w 718572"/>
              <a:gd name="connsiteY1" fmla="*/ 8726 h 737201"/>
              <a:gd name="connsiteX2" fmla="*/ 429549 w 718572"/>
              <a:gd name="connsiteY2" fmla="*/ 266503 h 737201"/>
              <a:gd name="connsiteX3" fmla="*/ 403541 w 718572"/>
              <a:gd name="connsiteY3" fmla="*/ 241162 h 737201"/>
              <a:gd name="connsiteX4" fmla="*/ 11360 w 718572"/>
              <a:gd name="connsiteY4" fmla="*/ 260347 h 737201"/>
              <a:gd name="connsiteX5" fmla="*/ 220763 w 718572"/>
              <a:gd name="connsiteY5" fmla="*/ 559318 h 737201"/>
              <a:gd name="connsiteX6" fmla="*/ 543792 w 718572"/>
              <a:gd name="connsiteY6" fmla="*/ 715010 h 737201"/>
              <a:gd name="connsiteX7" fmla="*/ 502650 w 718572"/>
              <a:gd name="connsiteY7" fmla="*/ 371358 h 737201"/>
              <a:gd name="connsiteX8" fmla="*/ 681838 w 718572"/>
              <a:gd name="connsiteY8" fmla="*/ 443126 h 737201"/>
              <a:gd name="connsiteX9" fmla="*/ 653367 w 718572"/>
              <a:gd name="connsiteY9" fmla="*/ 185554 h 73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572" h="737201">
                <a:moveTo>
                  <a:pt x="653367" y="185605"/>
                </a:moveTo>
                <a:cubicBezTo>
                  <a:pt x="583292" y="61872"/>
                  <a:pt x="492750" y="-29286"/>
                  <a:pt x="428523" y="8726"/>
                </a:cubicBezTo>
                <a:cubicBezTo>
                  <a:pt x="370094" y="43302"/>
                  <a:pt x="372813" y="155698"/>
                  <a:pt x="429549" y="266503"/>
                </a:cubicBezTo>
                <a:cubicBezTo>
                  <a:pt x="421290" y="257680"/>
                  <a:pt x="412621" y="249164"/>
                  <a:pt x="403541" y="241162"/>
                </a:cubicBezTo>
                <a:cubicBezTo>
                  <a:pt x="242513" y="99115"/>
                  <a:pt x="58863" y="179859"/>
                  <a:pt x="11360" y="260347"/>
                </a:cubicBezTo>
                <a:cubicBezTo>
                  <a:pt x="-34809" y="338630"/>
                  <a:pt x="64660" y="428762"/>
                  <a:pt x="220763" y="559318"/>
                </a:cubicBezTo>
                <a:cubicBezTo>
                  <a:pt x="371889" y="685719"/>
                  <a:pt x="492955" y="782622"/>
                  <a:pt x="543792" y="715010"/>
                </a:cubicBezTo>
                <a:cubicBezTo>
                  <a:pt x="582215" y="663968"/>
                  <a:pt x="572366" y="506018"/>
                  <a:pt x="502650" y="371358"/>
                </a:cubicBezTo>
                <a:cubicBezTo>
                  <a:pt x="564517" y="437380"/>
                  <a:pt x="635258" y="468057"/>
                  <a:pt x="681838" y="443126"/>
                </a:cubicBezTo>
                <a:cubicBezTo>
                  <a:pt x="744576" y="409474"/>
                  <a:pt x="721594" y="306055"/>
                  <a:pt x="653367" y="185554"/>
                </a:cubicBezTo>
                <a:close/>
              </a:path>
            </a:pathLst>
          </a:custGeom>
          <a:solidFill>
            <a:srgbClr val="CEA8EA"/>
          </a:solidFill>
          <a:ln w="5124"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D747963D-DD0C-B9D4-6F5C-066F3257F4B6}"/>
              </a:ext>
            </a:extLst>
          </p:cNvPr>
          <p:cNvSpPr/>
          <p:nvPr/>
        </p:nvSpPr>
        <p:spPr>
          <a:xfrm>
            <a:off x="5187978" y="4891900"/>
            <a:ext cx="414587" cy="371252"/>
          </a:xfrm>
          <a:custGeom>
            <a:avLst/>
            <a:gdLst>
              <a:gd name="connsiteX0" fmla="*/ 389979 w 414587"/>
              <a:gd name="connsiteY0" fmla="*/ 109783 h 371252"/>
              <a:gd name="connsiteX1" fmla="*/ 280507 w 414587"/>
              <a:gd name="connsiteY1" fmla="*/ 3030 h 371252"/>
              <a:gd name="connsiteX2" fmla="*/ 255832 w 414587"/>
              <a:gd name="connsiteY2" fmla="*/ 104551 h 371252"/>
              <a:gd name="connsiteX3" fmla="*/ 181653 w 414587"/>
              <a:gd name="connsiteY3" fmla="*/ 62383 h 371252"/>
              <a:gd name="connsiteX4" fmla="*/ 182115 w 414587"/>
              <a:gd name="connsiteY4" fmla="*/ 171650 h 371252"/>
              <a:gd name="connsiteX5" fmla="*/ 171086 w 414587"/>
              <a:gd name="connsiteY5" fmla="*/ 160928 h 371252"/>
              <a:gd name="connsiteX6" fmla="*/ 4826 w 414587"/>
              <a:gd name="connsiteY6" fmla="*/ 169085 h 371252"/>
              <a:gd name="connsiteX7" fmla="*/ 93573 w 414587"/>
              <a:gd name="connsiteY7" fmla="*/ 295844 h 371252"/>
              <a:gd name="connsiteX8" fmla="*/ 230490 w 414587"/>
              <a:gd name="connsiteY8" fmla="*/ 361866 h 371252"/>
              <a:gd name="connsiteX9" fmla="*/ 213048 w 414587"/>
              <a:gd name="connsiteY9" fmla="*/ 216177 h 371252"/>
              <a:gd name="connsiteX10" fmla="*/ 289022 w 414587"/>
              <a:gd name="connsiteY10" fmla="*/ 246597 h 371252"/>
              <a:gd name="connsiteX11" fmla="*/ 303796 w 414587"/>
              <a:gd name="connsiteY11" fmla="*/ 205609 h 371252"/>
              <a:gd name="connsiteX12" fmla="*/ 390543 w 414587"/>
              <a:gd name="connsiteY12" fmla="*/ 248290 h 371252"/>
              <a:gd name="connsiteX13" fmla="*/ 389979 w 414587"/>
              <a:gd name="connsiteY13" fmla="*/ 109783 h 37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587" h="371252">
                <a:moveTo>
                  <a:pt x="389979" y="109783"/>
                </a:moveTo>
                <a:cubicBezTo>
                  <a:pt x="359712" y="40068"/>
                  <a:pt x="316775" y="-13540"/>
                  <a:pt x="280507" y="3030"/>
                </a:cubicBezTo>
                <a:cubicBezTo>
                  <a:pt x="253882" y="15188"/>
                  <a:pt x="245521" y="56483"/>
                  <a:pt x="255832" y="104551"/>
                </a:cubicBezTo>
                <a:cubicBezTo>
                  <a:pt x="230541" y="70334"/>
                  <a:pt x="202789" y="49917"/>
                  <a:pt x="181653" y="62383"/>
                </a:cubicBezTo>
                <a:cubicBezTo>
                  <a:pt x="156876" y="77054"/>
                  <a:pt x="158056" y="124711"/>
                  <a:pt x="182115" y="171650"/>
                </a:cubicBezTo>
                <a:cubicBezTo>
                  <a:pt x="178627" y="167905"/>
                  <a:pt x="174933" y="164314"/>
                  <a:pt x="171086" y="160928"/>
                </a:cubicBezTo>
                <a:cubicBezTo>
                  <a:pt x="102807" y="100703"/>
                  <a:pt x="24986" y="134971"/>
                  <a:pt x="4826" y="169085"/>
                </a:cubicBezTo>
                <a:cubicBezTo>
                  <a:pt x="-14770" y="202275"/>
                  <a:pt x="27397" y="240493"/>
                  <a:pt x="93573" y="295844"/>
                </a:cubicBezTo>
                <a:cubicBezTo>
                  <a:pt x="157646" y="349400"/>
                  <a:pt x="208945" y="390491"/>
                  <a:pt x="230490" y="361866"/>
                </a:cubicBezTo>
                <a:cubicBezTo>
                  <a:pt x="246752" y="340218"/>
                  <a:pt x="242597" y="273273"/>
                  <a:pt x="213048" y="216177"/>
                </a:cubicBezTo>
                <a:cubicBezTo>
                  <a:pt x="239262" y="244186"/>
                  <a:pt x="269272" y="257165"/>
                  <a:pt x="289022" y="246597"/>
                </a:cubicBezTo>
                <a:cubicBezTo>
                  <a:pt x="302360" y="239467"/>
                  <a:pt x="306566" y="224847"/>
                  <a:pt x="303796" y="205609"/>
                </a:cubicBezTo>
                <a:cubicBezTo>
                  <a:pt x="332113" y="240544"/>
                  <a:pt x="365714" y="258345"/>
                  <a:pt x="390543" y="248290"/>
                </a:cubicBezTo>
                <a:cubicBezTo>
                  <a:pt x="425785" y="233978"/>
                  <a:pt x="419424" y="177703"/>
                  <a:pt x="389979" y="109783"/>
                </a:cubicBezTo>
                <a:close/>
              </a:path>
            </a:pathLst>
          </a:custGeom>
          <a:solidFill>
            <a:srgbClr val="CEA8EA"/>
          </a:solidFill>
          <a:ln w="5124" cap="flat">
            <a:noFill/>
            <a:prstDash val="solid"/>
            <a:miter/>
          </a:ln>
        </p:spPr>
        <p:txBody>
          <a:bodyPr rtlCol="0" anchor="ctr"/>
          <a:lstStyle/>
          <a:p>
            <a:endParaRPr lang="en-US"/>
          </a:p>
        </p:txBody>
      </p:sp>
      <p:sp>
        <p:nvSpPr>
          <p:cNvPr id="75" name="Graphic 59">
            <a:extLst>
              <a:ext uri="{FF2B5EF4-FFF2-40B4-BE49-F238E27FC236}">
                <a16:creationId xmlns:a16="http://schemas.microsoft.com/office/drawing/2014/main" id="{88AFF897-3E01-8462-F868-E316266CA870}"/>
              </a:ext>
            </a:extLst>
          </p:cNvPr>
          <p:cNvSpPr/>
          <p:nvPr/>
        </p:nvSpPr>
        <p:spPr>
          <a:xfrm>
            <a:off x="4062623" y="1737916"/>
            <a:ext cx="1215391" cy="1231830"/>
          </a:xfrm>
          <a:custGeom>
            <a:avLst/>
            <a:gdLst>
              <a:gd name="connsiteX0" fmla="*/ 545537 w 1215391"/>
              <a:gd name="connsiteY0" fmla="*/ 383505 h 1231830"/>
              <a:gd name="connsiteX1" fmla="*/ 346092 w 1215391"/>
              <a:gd name="connsiteY1" fmla="*/ 49866 h 1231830"/>
              <a:gd name="connsiteX2" fmla="*/ 32501 w 1215391"/>
              <a:gd name="connsiteY2" fmla="*/ 639021 h 1231830"/>
              <a:gd name="connsiteX3" fmla="*/ 54240 w 1215391"/>
              <a:gd name="connsiteY3" fmla="*/ 1199451 h 1231830"/>
              <a:gd name="connsiteX4" fmla="*/ 69621 w 1215391"/>
              <a:gd name="connsiteY4" fmla="*/ 1216898 h 1231830"/>
              <a:gd name="connsiteX5" fmla="*/ 86129 w 1215391"/>
              <a:gd name="connsiteY5" fmla="*/ 1225951 h 1231830"/>
              <a:gd name="connsiteX6" fmla="*/ 103765 w 1215391"/>
              <a:gd name="connsiteY6" fmla="*/ 1230932 h 1231830"/>
              <a:gd name="connsiteX7" fmla="*/ 112473 w 1215391"/>
              <a:gd name="connsiteY7" fmla="*/ 1231496 h 1231830"/>
              <a:gd name="connsiteX8" fmla="*/ 780409 w 1215391"/>
              <a:gd name="connsiteY8" fmla="*/ 778447 h 1231830"/>
              <a:gd name="connsiteX9" fmla="*/ 1179987 w 1215391"/>
              <a:gd name="connsiteY9" fmla="*/ 10679 h 1231830"/>
              <a:gd name="connsiteX10" fmla="*/ 545568 w 1215391"/>
              <a:gd name="connsiteY10" fmla="*/ 383505 h 123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5391" h="1231830">
                <a:moveTo>
                  <a:pt x="545537" y="383505"/>
                </a:moveTo>
                <a:cubicBezTo>
                  <a:pt x="511800" y="190827"/>
                  <a:pt x="419956" y="49521"/>
                  <a:pt x="346092" y="49866"/>
                </a:cubicBezTo>
                <a:cubicBezTo>
                  <a:pt x="236675" y="50336"/>
                  <a:pt x="96811" y="316627"/>
                  <a:pt x="32501" y="639021"/>
                </a:cubicBezTo>
                <a:cubicBezTo>
                  <a:pt x="-18965" y="897011"/>
                  <a:pt x="-7532" y="1119197"/>
                  <a:pt x="54240" y="1199451"/>
                </a:cubicBezTo>
                <a:cubicBezTo>
                  <a:pt x="58313" y="1206279"/>
                  <a:pt x="63387" y="1212137"/>
                  <a:pt x="69621" y="1216898"/>
                </a:cubicBezTo>
                <a:cubicBezTo>
                  <a:pt x="74507" y="1220626"/>
                  <a:pt x="80052" y="1223602"/>
                  <a:pt x="86129" y="1225951"/>
                </a:cubicBezTo>
                <a:cubicBezTo>
                  <a:pt x="91736" y="1228457"/>
                  <a:pt x="97625" y="1230149"/>
                  <a:pt x="103765" y="1230932"/>
                </a:cubicBezTo>
                <a:cubicBezTo>
                  <a:pt x="106553" y="1231276"/>
                  <a:pt x="109466" y="1231464"/>
                  <a:pt x="112473" y="1231496"/>
                </a:cubicBezTo>
                <a:cubicBezTo>
                  <a:pt x="237552" y="1240642"/>
                  <a:pt x="510328" y="1061841"/>
                  <a:pt x="780409" y="778447"/>
                </a:cubicBezTo>
                <a:cubicBezTo>
                  <a:pt x="1110070" y="432528"/>
                  <a:pt x="1297955" y="77588"/>
                  <a:pt x="1179987" y="10679"/>
                </a:cubicBezTo>
                <a:cubicBezTo>
                  <a:pt x="1081878" y="-44954"/>
                  <a:pt x="811201" y="122320"/>
                  <a:pt x="545568" y="383505"/>
                </a:cubicBezTo>
                <a:close/>
              </a:path>
            </a:pathLst>
          </a:custGeom>
          <a:solidFill>
            <a:schemeClr val="accent3"/>
          </a:solidFill>
          <a:ln w="3124" cap="flat">
            <a:noFill/>
            <a:prstDash val="solid"/>
            <a:miter/>
          </a:ln>
        </p:spPr>
        <p:txBody>
          <a:bodyPr rtlCol="0" anchor="ctr"/>
          <a:lstStyle/>
          <a:p>
            <a:endParaRPr lang="en-US"/>
          </a:p>
        </p:txBody>
      </p:sp>
      <p:sp>
        <p:nvSpPr>
          <p:cNvPr id="78" name="Graphic 61">
            <a:extLst>
              <a:ext uri="{FF2B5EF4-FFF2-40B4-BE49-F238E27FC236}">
                <a16:creationId xmlns:a16="http://schemas.microsoft.com/office/drawing/2014/main" id="{028A0B22-B62E-BB2B-CB29-A1B9B4AEBD15}"/>
              </a:ext>
            </a:extLst>
          </p:cNvPr>
          <p:cNvSpPr/>
          <p:nvPr/>
        </p:nvSpPr>
        <p:spPr>
          <a:xfrm>
            <a:off x="3973093" y="2927230"/>
            <a:ext cx="1313330" cy="1224469"/>
          </a:xfrm>
          <a:custGeom>
            <a:avLst/>
            <a:gdLst>
              <a:gd name="connsiteX0" fmla="*/ 19718 w 1313330"/>
              <a:gd name="connsiteY0" fmla="*/ 1198396 h 1224469"/>
              <a:gd name="connsiteX1" fmla="*/ 801178 w 1313330"/>
              <a:gd name="connsiteY1" fmla="*/ 803317 h 1224469"/>
              <a:gd name="connsiteX2" fmla="*/ 1289233 w 1313330"/>
              <a:gd name="connsiteY2" fmla="*/ 22564 h 1224469"/>
              <a:gd name="connsiteX3" fmla="*/ 467174 w 1313330"/>
              <a:gd name="connsiteY3" fmla="*/ 462735 h 1224469"/>
              <a:gd name="connsiteX4" fmla="*/ 19751 w 1313330"/>
              <a:gd name="connsiteY4" fmla="*/ 1198396 h 1224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330" h="1224469">
                <a:moveTo>
                  <a:pt x="19718" y="1198396"/>
                </a:moveTo>
                <a:cubicBezTo>
                  <a:pt x="105602" y="1293298"/>
                  <a:pt x="450518" y="1121787"/>
                  <a:pt x="801178" y="803317"/>
                </a:cubicBezTo>
                <a:cubicBezTo>
                  <a:pt x="1165799" y="472138"/>
                  <a:pt x="1389784" y="116632"/>
                  <a:pt x="1289233" y="22564"/>
                </a:cubicBezTo>
                <a:cubicBezTo>
                  <a:pt x="1189998" y="-70284"/>
                  <a:pt x="816840" y="132583"/>
                  <a:pt x="467174" y="462735"/>
                </a:cubicBezTo>
                <a:cubicBezTo>
                  <a:pt x="130604" y="780498"/>
                  <a:pt x="-65074" y="1104649"/>
                  <a:pt x="19751" y="1198396"/>
                </a:cubicBezTo>
                <a:close/>
              </a:path>
            </a:pathLst>
          </a:custGeom>
          <a:solidFill>
            <a:schemeClr val="accent2"/>
          </a:solidFill>
          <a:ln w="12700" cap="flat">
            <a:noFill/>
            <a:prstDash val="solid"/>
            <a:miter/>
          </a:ln>
        </p:spPr>
        <p:txBody>
          <a:bodyPr rtlCol="0" anchor="ctr"/>
          <a:lstStyle/>
          <a:p>
            <a:endParaRPr lang="en-US"/>
          </a:p>
        </p:txBody>
      </p:sp>
      <p:sp>
        <p:nvSpPr>
          <p:cNvPr id="74" name="Graphic 63">
            <a:extLst>
              <a:ext uri="{FF2B5EF4-FFF2-40B4-BE49-F238E27FC236}">
                <a16:creationId xmlns:a16="http://schemas.microsoft.com/office/drawing/2014/main" id="{23B6248E-2019-BB6B-744F-3A7099B20CAB}"/>
              </a:ext>
            </a:extLst>
          </p:cNvPr>
          <p:cNvSpPr/>
          <p:nvPr/>
        </p:nvSpPr>
        <p:spPr>
          <a:xfrm>
            <a:off x="2617760" y="1475179"/>
            <a:ext cx="1155546" cy="1230599"/>
          </a:xfrm>
          <a:custGeom>
            <a:avLst/>
            <a:gdLst>
              <a:gd name="connsiteX0" fmla="*/ 1145 w 1155546"/>
              <a:gd name="connsiteY0" fmla="*/ 763507 h 1230599"/>
              <a:gd name="connsiteX1" fmla="*/ 213559 w 1155546"/>
              <a:gd name="connsiteY1" fmla="*/ 1230406 h 1230599"/>
              <a:gd name="connsiteX2" fmla="*/ 424191 w 1155546"/>
              <a:gd name="connsiteY2" fmla="*/ 818946 h 1230599"/>
              <a:gd name="connsiteX3" fmla="*/ 444750 w 1155546"/>
              <a:gd name="connsiteY3" fmla="*/ 880715 h 1230599"/>
              <a:gd name="connsiteX4" fmla="*/ 1085158 w 1155546"/>
              <a:gd name="connsiteY4" fmla="*/ 1173092 h 1230599"/>
              <a:gd name="connsiteX5" fmla="*/ 997912 w 1155546"/>
              <a:gd name="connsiteY5" fmla="*/ 524479 h 1230599"/>
              <a:gd name="connsiteX6" fmla="*/ 611651 w 1155546"/>
              <a:gd name="connsiteY6" fmla="*/ 10439 h 1230599"/>
              <a:gd name="connsiteX7" fmla="*/ 394197 w 1155546"/>
              <a:gd name="connsiteY7" fmla="*/ 591658 h 1230599"/>
              <a:gd name="connsiteX8" fmla="*/ 167923 w 1155546"/>
              <a:gd name="connsiteY8" fmla="*/ 329828 h 1230599"/>
              <a:gd name="connsiteX9" fmla="*/ 1145 w 1155546"/>
              <a:gd name="connsiteY9" fmla="*/ 763507 h 123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546" h="1230599">
                <a:moveTo>
                  <a:pt x="1145" y="763507"/>
                </a:moveTo>
                <a:cubicBezTo>
                  <a:pt x="10856" y="1018330"/>
                  <a:pt x="80001" y="1238058"/>
                  <a:pt x="213559" y="1230406"/>
                </a:cubicBezTo>
                <a:cubicBezTo>
                  <a:pt x="335132" y="1223430"/>
                  <a:pt x="423361" y="1042177"/>
                  <a:pt x="424191" y="818946"/>
                </a:cubicBezTo>
                <a:cubicBezTo>
                  <a:pt x="430091" y="839843"/>
                  <a:pt x="436883" y="860464"/>
                  <a:pt x="444750" y="880715"/>
                </a:cubicBezTo>
                <a:cubicBezTo>
                  <a:pt x="584270" y="1239564"/>
                  <a:pt x="943210" y="1262182"/>
                  <a:pt x="1085158" y="1173092"/>
                </a:cubicBezTo>
                <a:cubicBezTo>
                  <a:pt x="1223172" y="1086461"/>
                  <a:pt x="1139029" y="860955"/>
                  <a:pt x="997912" y="524479"/>
                </a:cubicBezTo>
                <a:cubicBezTo>
                  <a:pt x="861281" y="198698"/>
                  <a:pt x="748344" y="-55357"/>
                  <a:pt x="611651" y="10439"/>
                </a:cubicBezTo>
                <a:cubicBezTo>
                  <a:pt x="508425" y="60100"/>
                  <a:pt x="393982" y="319779"/>
                  <a:pt x="394197" y="591658"/>
                </a:cubicBezTo>
                <a:cubicBezTo>
                  <a:pt x="350037" y="435512"/>
                  <a:pt x="262606" y="328384"/>
                  <a:pt x="167923" y="329828"/>
                </a:cubicBezTo>
                <a:cubicBezTo>
                  <a:pt x="40328" y="331733"/>
                  <a:pt x="-8320" y="515383"/>
                  <a:pt x="1145" y="763507"/>
                </a:cubicBezTo>
                <a:close/>
              </a:path>
            </a:pathLst>
          </a:custGeom>
          <a:solidFill>
            <a:schemeClr val="accent5"/>
          </a:solidFill>
          <a:ln w="3067" cap="flat">
            <a:noFill/>
            <a:prstDash val="solid"/>
            <a:miter/>
          </a:ln>
        </p:spPr>
        <p:txBody>
          <a:bodyPr rtlCol="0" anchor="ctr"/>
          <a:lstStyle/>
          <a:p>
            <a:endParaRPr lang="en-US"/>
          </a:p>
        </p:txBody>
      </p:sp>
      <p:sp>
        <p:nvSpPr>
          <p:cNvPr id="76" name="Graphic 65">
            <a:extLst>
              <a:ext uri="{FF2B5EF4-FFF2-40B4-BE49-F238E27FC236}">
                <a16:creationId xmlns:a16="http://schemas.microsoft.com/office/drawing/2014/main" id="{B2D2EB03-6375-8D49-A73C-A51485A189FD}"/>
              </a:ext>
            </a:extLst>
          </p:cNvPr>
          <p:cNvSpPr/>
          <p:nvPr/>
        </p:nvSpPr>
        <p:spPr>
          <a:xfrm rot="3881432">
            <a:off x="5701615" y="1307272"/>
            <a:ext cx="1573068" cy="1689901"/>
          </a:xfrm>
          <a:custGeom>
            <a:avLst/>
            <a:gdLst>
              <a:gd name="connsiteX0" fmla="*/ 1072660 w 1573068"/>
              <a:gd name="connsiteY0" fmla="*/ 1180331 h 1689901"/>
              <a:gd name="connsiteX1" fmla="*/ 99877 w 1573068"/>
              <a:gd name="connsiteY1" fmla="*/ 1612807 h 1689901"/>
              <a:gd name="connsiteX2" fmla="*/ 385987 w 1573068"/>
              <a:gd name="connsiteY2" fmla="*/ 501541 h 1689901"/>
              <a:gd name="connsiteX3" fmla="*/ 1484779 w 1573068"/>
              <a:gd name="connsiteY3" fmla="*/ 79780 h 1689901"/>
              <a:gd name="connsiteX4" fmla="*/ 1072660 w 1573068"/>
              <a:gd name="connsiteY4" fmla="*/ 1180370 h 1689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068" h="1689901">
                <a:moveTo>
                  <a:pt x="1072660" y="1180331"/>
                </a:moveTo>
                <a:cubicBezTo>
                  <a:pt x="686027" y="1597654"/>
                  <a:pt x="309763" y="1816417"/>
                  <a:pt x="99877" y="1612807"/>
                </a:cubicBezTo>
                <a:cubicBezTo>
                  <a:pt x="-107521" y="1411608"/>
                  <a:pt x="17760" y="919323"/>
                  <a:pt x="385987" y="501541"/>
                </a:cubicBezTo>
                <a:cubicBezTo>
                  <a:pt x="763858" y="72778"/>
                  <a:pt x="1258783" y="-121687"/>
                  <a:pt x="1484779" y="79780"/>
                </a:cubicBezTo>
                <a:cubicBezTo>
                  <a:pt x="1713644" y="283773"/>
                  <a:pt x="1469702" y="751759"/>
                  <a:pt x="1072660" y="1180370"/>
                </a:cubicBezTo>
                <a:close/>
              </a:path>
            </a:pathLst>
          </a:custGeom>
          <a:solidFill>
            <a:schemeClr val="accent6"/>
          </a:solidFill>
          <a:ln w="3810"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D951AE91-F449-0B70-D7F0-CB4D4AD59BCD}"/>
              </a:ext>
            </a:extLst>
          </p:cNvPr>
          <p:cNvSpPr/>
          <p:nvPr/>
        </p:nvSpPr>
        <p:spPr>
          <a:xfrm>
            <a:off x="1791733" y="4271109"/>
            <a:ext cx="1284634" cy="1255420"/>
          </a:xfrm>
          <a:custGeom>
            <a:avLst/>
            <a:gdLst>
              <a:gd name="connsiteX0" fmla="*/ 1283342 w 1284634"/>
              <a:gd name="connsiteY0" fmla="*/ 975685 h 1255420"/>
              <a:gd name="connsiteX1" fmla="*/ 779535 w 1284634"/>
              <a:gd name="connsiteY1" fmla="*/ 892119 h 1255420"/>
              <a:gd name="connsiteX2" fmla="*/ 1071118 w 1284634"/>
              <a:gd name="connsiteY2" fmla="*/ 469211 h 1255420"/>
              <a:gd name="connsiteX3" fmla="*/ 675911 w 1284634"/>
              <a:gd name="connsiteY3" fmla="*/ 570629 h 1255420"/>
              <a:gd name="connsiteX4" fmla="*/ 757015 w 1284634"/>
              <a:gd name="connsiteY4" fmla="*/ 172138 h 1255420"/>
              <a:gd name="connsiteX5" fmla="*/ 451273 w 1284634"/>
              <a:gd name="connsiteY5" fmla="*/ 359893 h 1255420"/>
              <a:gd name="connsiteX6" fmla="*/ 393818 w 1284634"/>
              <a:gd name="connsiteY6" fmla="*/ 1005 h 1255420"/>
              <a:gd name="connsiteX7" fmla="*/ 62068 w 1284634"/>
              <a:gd name="connsiteY7" fmla="*/ 568833 h 1255420"/>
              <a:gd name="connsiteX8" fmla="*/ 691557 w 1284634"/>
              <a:gd name="connsiteY8" fmla="*/ 1243056 h 1255420"/>
              <a:gd name="connsiteX9" fmla="*/ 1283342 w 1284634"/>
              <a:gd name="connsiteY9" fmla="*/ 975737 h 125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634" h="1255420">
                <a:moveTo>
                  <a:pt x="1283342" y="975685"/>
                </a:moveTo>
                <a:cubicBezTo>
                  <a:pt x="1264772" y="896736"/>
                  <a:pt x="1048290" y="865341"/>
                  <a:pt x="779535" y="892119"/>
                </a:cubicBezTo>
                <a:cubicBezTo>
                  <a:pt x="996068" y="713240"/>
                  <a:pt x="1125444" y="532719"/>
                  <a:pt x="1071118" y="469211"/>
                </a:cubicBezTo>
                <a:cubicBezTo>
                  <a:pt x="1025565" y="415962"/>
                  <a:pt x="864897" y="462183"/>
                  <a:pt x="675911" y="570629"/>
                </a:cubicBezTo>
                <a:cubicBezTo>
                  <a:pt x="781125" y="372102"/>
                  <a:pt x="819343" y="208458"/>
                  <a:pt x="757015" y="172138"/>
                </a:cubicBezTo>
                <a:cubicBezTo>
                  <a:pt x="701304" y="139666"/>
                  <a:pt x="581316" y="218820"/>
                  <a:pt x="451273" y="359893"/>
                </a:cubicBezTo>
                <a:cubicBezTo>
                  <a:pt x="478205" y="160596"/>
                  <a:pt x="459635" y="14497"/>
                  <a:pt x="393818" y="1005"/>
                </a:cubicBezTo>
                <a:cubicBezTo>
                  <a:pt x="299941" y="-18181"/>
                  <a:pt x="143941" y="239699"/>
                  <a:pt x="62068" y="568833"/>
                </a:cubicBezTo>
                <a:cubicBezTo>
                  <a:pt x="-128918" y="1336471"/>
                  <a:pt x="131988" y="1265371"/>
                  <a:pt x="691557" y="1243056"/>
                </a:cubicBezTo>
                <a:cubicBezTo>
                  <a:pt x="1038697" y="1229205"/>
                  <a:pt x="1305555" y="1070281"/>
                  <a:pt x="1283342" y="975737"/>
                </a:cubicBezTo>
                <a:close/>
              </a:path>
            </a:pathLst>
          </a:custGeom>
          <a:solidFill>
            <a:srgbClr val="CEA8EA"/>
          </a:solidFill>
          <a:ln w="512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FB948C67-D4C2-CB59-DF16-A33A1430CD45}"/>
              </a:ext>
            </a:extLst>
          </p:cNvPr>
          <p:cNvSpPr/>
          <p:nvPr/>
        </p:nvSpPr>
        <p:spPr>
          <a:xfrm>
            <a:off x="874944" y="4995884"/>
            <a:ext cx="865525" cy="1013699"/>
          </a:xfrm>
          <a:custGeom>
            <a:avLst/>
            <a:gdLst>
              <a:gd name="connsiteX0" fmla="*/ 804235 w 865525"/>
              <a:gd name="connsiteY0" fmla="*/ 776 h 1013699"/>
              <a:gd name="connsiteX1" fmla="*/ 534608 w 865525"/>
              <a:gd name="connsiteY1" fmla="*/ 453079 h 1013699"/>
              <a:gd name="connsiteX2" fmla="*/ 385533 w 865525"/>
              <a:gd name="connsiteY2" fmla="*/ 281587 h 1013699"/>
              <a:gd name="connsiteX3" fmla="*/ 381994 w 865525"/>
              <a:gd name="connsiteY3" fmla="*/ 280510 h 1013699"/>
              <a:gd name="connsiteX4" fmla="*/ 367681 w 865525"/>
              <a:gd name="connsiteY4" fmla="*/ 279381 h 1013699"/>
              <a:gd name="connsiteX5" fmla="*/ 344186 w 865525"/>
              <a:gd name="connsiteY5" fmla="*/ 284921 h 1013699"/>
              <a:gd name="connsiteX6" fmla="*/ 336697 w 865525"/>
              <a:gd name="connsiteY6" fmla="*/ 289282 h 1013699"/>
              <a:gd name="connsiteX7" fmla="*/ 162845 w 865525"/>
              <a:gd name="connsiteY7" fmla="*/ 611337 h 1013699"/>
              <a:gd name="connsiteX8" fmla="*/ 29160 w 865525"/>
              <a:gd name="connsiteY8" fmla="*/ 518947 h 1013699"/>
              <a:gd name="connsiteX9" fmla="*/ 48602 w 865525"/>
              <a:gd name="connsiteY9" fmla="*/ 813660 h 1013699"/>
              <a:gd name="connsiteX10" fmla="*/ 195214 w 865525"/>
              <a:gd name="connsiteY10" fmla="*/ 1009160 h 1013699"/>
              <a:gd name="connsiteX11" fmla="*/ 196343 w 865525"/>
              <a:gd name="connsiteY11" fmla="*/ 1009622 h 1013699"/>
              <a:gd name="connsiteX12" fmla="*/ 199164 w 865525"/>
              <a:gd name="connsiteY12" fmla="*/ 1010648 h 1013699"/>
              <a:gd name="connsiteX13" fmla="*/ 201832 w 865525"/>
              <a:gd name="connsiteY13" fmla="*/ 1011623 h 1013699"/>
              <a:gd name="connsiteX14" fmla="*/ 203371 w 865525"/>
              <a:gd name="connsiteY14" fmla="*/ 1011930 h 1013699"/>
              <a:gd name="connsiteX15" fmla="*/ 205064 w 865525"/>
              <a:gd name="connsiteY15" fmla="*/ 1012289 h 1013699"/>
              <a:gd name="connsiteX16" fmla="*/ 208655 w 865525"/>
              <a:gd name="connsiteY16" fmla="*/ 1013059 h 1013699"/>
              <a:gd name="connsiteX17" fmla="*/ 221479 w 865525"/>
              <a:gd name="connsiteY17" fmla="*/ 1013213 h 1013699"/>
              <a:gd name="connsiteX18" fmla="*/ 370246 w 865525"/>
              <a:gd name="connsiteY18" fmla="*/ 839976 h 1013699"/>
              <a:gd name="connsiteX19" fmla="*/ 538917 w 865525"/>
              <a:gd name="connsiteY19" fmla="*/ 1013521 h 1013699"/>
              <a:gd name="connsiteX20" fmla="*/ 805210 w 865525"/>
              <a:gd name="connsiteY20" fmla="*/ 558140 h 1013699"/>
              <a:gd name="connsiteX21" fmla="*/ 804184 w 865525"/>
              <a:gd name="connsiteY21" fmla="*/ 776 h 101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5525" h="1013699">
                <a:moveTo>
                  <a:pt x="804235" y="776"/>
                </a:moveTo>
                <a:cubicBezTo>
                  <a:pt x="727133" y="-14203"/>
                  <a:pt x="608735" y="189403"/>
                  <a:pt x="534608" y="453079"/>
                </a:cubicBezTo>
                <a:cubicBezTo>
                  <a:pt x="489055" y="357920"/>
                  <a:pt x="433908" y="294001"/>
                  <a:pt x="385533" y="281587"/>
                </a:cubicBezTo>
                <a:cubicBezTo>
                  <a:pt x="384354" y="281228"/>
                  <a:pt x="383174" y="280766"/>
                  <a:pt x="381994" y="280510"/>
                </a:cubicBezTo>
                <a:cubicBezTo>
                  <a:pt x="377326" y="279432"/>
                  <a:pt x="372555" y="279073"/>
                  <a:pt x="367681" y="279381"/>
                </a:cubicBezTo>
                <a:cubicBezTo>
                  <a:pt x="359525" y="279535"/>
                  <a:pt x="351676" y="281279"/>
                  <a:pt x="344186" y="284921"/>
                </a:cubicBezTo>
                <a:cubicBezTo>
                  <a:pt x="341621" y="286153"/>
                  <a:pt x="339108" y="287640"/>
                  <a:pt x="336697" y="289282"/>
                </a:cubicBezTo>
                <a:cubicBezTo>
                  <a:pt x="272676" y="324883"/>
                  <a:pt x="202191" y="452515"/>
                  <a:pt x="162845" y="611337"/>
                </a:cubicBezTo>
                <a:cubicBezTo>
                  <a:pt x="114726" y="537261"/>
                  <a:pt x="62247" y="498171"/>
                  <a:pt x="29160" y="518947"/>
                </a:cubicBezTo>
                <a:cubicBezTo>
                  <a:pt x="-16548" y="547675"/>
                  <a:pt x="-7365" y="679821"/>
                  <a:pt x="48602" y="813660"/>
                </a:cubicBezTo>
                <a:cubicBezTo>
                  <a:pt x="91180" y="915437"/>
                  <a:pt x="149302" y="990539"/>
                  <a:pt x="195214" y="1009160"/>
                </a:cubicBezTo>
                <a:cubicBezTo>
                  <a:pt x="195573" y="1009314"/>
                  <a:pt x="195984" y="1009468"/>
                  <a:pt x="196343" y="1009622"/>
                </a:cubicBezTo>
                <a:cubicBezTo>
                  <a:pt x="197318" y="1009981"/>
                  <a:pt x="198241" y="1010340"/>
                  <a:pt x="199164" y="1010648"/>
                </a:cubicBezTo>
                <a:cubicBezTo>
                  <a:pt x="200036" y="1010956"/>
                  <a:pt x="200908" y="1011366"/>
                  <a:pt x="201832" y="1011623"/>
                </a:cubicBezTo>
                <a:cubicBezTo>
                  <a:pt x="202345" y="1011776"/>
                  <a:pt x="202858" y="1011828"/>
                  <a:pt x="203371" y="1011930"/>
                </a:cubicBezTo>
                <a:cubicBezTo>
                  <a:pt x="203935" y="1012084"/>
                  <a:pt x="204499" y="1012187"/>
                  <a:pt x="205064" y="1012289"/>
                </a:cubicBezTo>
                <a:cubicBezTo>
                  <a:pt x="206244" y="1012546"/>
                  <a:pt x="207475" y="1012854"/>
                  <a:pt x="208655" y="1013059"/>
                </a:cubicBezTo>
                <a:cubicBezTo>
                  <a:pt x="213118" y="1013777"/>
                  <a:pt x="217375" y="1013777"/>
                  <a:pt x="221479" y="1013213"/>
                </a:cubicBezTo>
                <a:cubicBezTo>
                  <a:pt x="268931" y="1008185"/>
                  <a:pt x="324898" y="941651"/>
                  <a:pt x="370246" y="839976"/>
                </a:cubicBezTo>
                <a:cubicBezTo>
                  <a:pt x="421956" y="947807"/>
                  <a:pt x="486336" y="1016085"/>
                  <a:pt x="538917" y="1013521"/>
                </a:cubicBezTo>
                <a:cubicBezTo>
                  <a:pt x="613916" y="1020446"/>
                  <a:pt x="730365" y="825510"/>
                  <a:pt x="805210" y="558140"/>
                </a:cubicBezTo>
                <a:cubicBezTo>
                  <a:pt x="885596" y="271019"/>
                  <a:pt x="886006" y="16628"/>
                  <a:pt x="804184" y="776"/>
                </a:cubicBezTo>
                <a:close/>
              </a:path>
            </a:pathLst>
          </a:custGeom>
          <a:solidFill>
            <a:srgbClr val="6D3091"/>
          </a:solidFill>
          <a:ln w="512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E63A58F8-38E5-D068-08E5-077E5F4DC55B}"/>
              </a:ext>
            </a:extLst>
          </p:cNvPr>
          <p:cNvSpPr/>
          <p:nvPr/>
        </p:nvSpPr>
        <p:spPr>
          <a:xfrm>
            <a:off x="1666292" y="5609971"/>
            <a:ext cx="753795" cy="518608"/>
          </a:xfrm>
          <a:custGeom>
            <a:avLst/>
            <a:gdLst>
              <a:gd name="connsiteX0" fmla="*/ 181148 w 753795"/>
              <a:gd name="connsiteY0" fmla="*/ 57218 h 518608"/>
              <a:gd name="connsiteX1" fmla="*/ 743692 w 753795"/>
              <a:gd name="connsiteY1" fmla="*/ 99694 h 518608"/>
              <a:gd name="connsiteX2" fmla="*/ 446569 w 753795"/>
              <a:gd name="connsiteY2" fmla="*/ 381274 h 518608"/>
              <a:gd name="connsiteX3" fmla="*/ 42641 w 753795"/>
              <a:gd name="connsiteY3" fmla="*/ 483462 h 518608"/>
              <a:gd name="connsiteX4" fmla="*/ 181148 w 753795"/>
              <a:gd name="connsiteY4" fmla="*/ 57218 h 51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795" h="518608">
                <a:moveTo>
                  <a:pt x="181148" y="57218"/>
                </a:moveTo>
                <a:cubicBezTo>
                  <a:pt x="390756" y="-53228"/>
                  <a:pt x="690752" y="15820"/>
                  <a:pt x="743692" y="99694"/>
                </a:cubicBezTo>
                <a:cubicBezTo>
                  <a:pt x="795197" y="181362"/>
                  <a:pt x="642736" y="271238"/>
                  <a:pt x="446569" y="381274"/>
                </a:cubicBezTo>
                <a:cubicBezTo>
                  <a:pt x="243989" y="494901"/>
                  <a:pt x="107431" y="564514"/>
                  <a:pt x="42641" y="483462"/>
                </a:cubicBezTo>
                <a:cubicBezTo>
                  <a:pt x="-23997" y="400152"/>
                  <a:pt x="-35693" y="171512"/>
                  <a:pt x="181148" y="57218"/>
                </a:cubicBezTo>
                <a:close/>
              </a:path>
            </a:pathLst>
          </a:custGeom>
          <a:solidFill>
            <a:srgbClr val="330B41"/>
          </a:solidFill>
          <a:ln w="5124" cap="flat">
            <a:noFill/>
            <a:prstDash val="solid"/>
            <a:miter/>
          </a:ln>
        </p:spPr>
        <p:txBody>
          <a:bodyPr rtlCol="0" anchor="ctr"/>
          <a:lstStyle/>
          <a:p>
            <a:endParaRPr lang="en-US"/>
          </a:p>
        </p:txBody>
      </p:sp>
      <p:sp>
        <p:nvSpPr>
          <p:cNvPr id="2" name="TextBox 1">
            <a:extLst>
              <a:ext uri="{FF2B5EF4-FFF2-40B4-BE49-F238E27FC236}">
                <a16:creationId xmlns:a16="http://schemas.microsoft.com/office/drawing/2014/main" id="{8E644DFA-0973-6177-CD71-37DFB033EA65}"/>
              </a:ext>
            </a:extLst>
          </p:cNvPr>
          <p:cNvSpPr txBox="1"/>
          <p:nvPr userDrawn="1"/>
        </p:nvSpPr>
        <p:spPr>
          <a:xfrm>
            <a:off x="534277" y="122663"/>
            <a:ext cx="9200738" cy="1815882"/>
          </a:xfrm>
          <a:prstGeom prst="rect">
            <a:avLst/>
          </a:prstGeom>
          <a:noFill/>
        </p:spPr>
        <p:txBody>
          <a:bodyPr wrap="square" rtlCol="0">
            <a:spAutoFit/>
          </a:bodyPr>
          <a:lstStyle/>
          <a:p>
            <a:pPr lvl="0"/>
            <a:r>
              <a:rPr lang="en-GB" sz="1600"/>
              <a:t>To use shapes: go to view&gt; slide master then select the shape you wish to use &gt; copy and paste this shape back in the presentation (to get out of slide master and back to presentation: view &gt; normal)</a:t>
            </a:r>
            <a:br>
              <a:rPr lang="en-GB" sz="1600"/>
            </a:br>
            <a:endParaRPr lang="en-GB" sz="160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To recolour: Select the shape and change the fill colour in the tools panel</a:t>
            </a:r>
          </a:p>
          <a:p>
            <a:pPr lvl="0"/>
            <a:br>
              <a:rPr lang="en-GB" sz="1600"/>
            </a:br>
            <a:endParaRPr lang="en-GB" sz="1600"/>
          </a:p>
        </p:txBody>
      </p:sp>
    </p:spTree>
    <p:extLst>
      <p:ext uri="{BB962C8B-B14F-4D97-AF65-F5344CB8AC3E}">
        <p14:creationId xmlns:p14="http://schemas.microsoft.com/office/powerpoint/2010/main" val="15933968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3070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29B5-ABD0-4FD6-8BF4-4BFF1E6B05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8E0A7F0-8BDC-4C41-A74F-0679A5DB8F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6F5FB55-91E3-43E4-B4CB-669FD4CFC2AD}"/>
              </a:ext>
            </a:extLst>
          </p:cNvPr>
          <p:cNvSpPr>
            <a:spLocks noGrp="1"/>
          </p:cNvSpPr>
          <p:nvPr>
            <p:ph type="dt" sz="half" idx="10"/>
          </p:nvPr>
        </p:nvSpPr>
        <p:spPr/>
        <p:txBody>
          <a:bodyPr/>
          <a:lstStyle/>
          <a:p>
            <a:fld id="{6E4125E0-91CD-4F01-BC87-A51CB2607CBC}" type="datetimeFigureOut">
              <a:rPr lang="en-AU" smtClean="0"/>
              <a:t>12/5/2026</a:t>
            </a:fld>
            <a:endParaRPr lang="en-AU"/>
          </a:p>
        </p:txBody>
      </p:sp>
      <p:sp>
        <p:nvSpPr>
          <p:cNvPr id="5" name="Footer Placeholder 4">
            <a:extLst>
              <a:ext uri="{FF2B5EF4-FFF2-40B4-BE49-F238E27FC236}">
                <a16:creationId xmlns:a16="http://schemas.microsoft.com/office/drawing/2014/main" id="{6BCF3576-DCB8-48DF-A93A-842FC934F58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07376A3-D308-432B-9041-B9D807BF2B41}"/>
              </a:ext>
            </a:extLst>
          </p:cNvPr>
          <p:cNvSpPr>
            <a:spLocks noGrp="1"/>
          </p:cNvSpPr>
          <p:nvPr>
            <p:ph type="sldNum" sz="quarter" idx="12"/>
          </p:nvPr>
        </p:nvSpPr>
        <p:spPr/>
        <p:txBody>
          <a:bodyPr/>
          <a:lstStyle/>
          <a:p>
            <a:fld id="{2F444698-DF68-4631-855C-20F9CB3D760D}" type="slidenum">
              <a:rPr lang="en-AU" smtClean="0"/>
              <a:t>‹#›</a:t>
            </a:fld>
            <a:endParaRPr lang="en-AU"/>
          </a:p>
        </p:txBody>
      </p:sp>
    </p:spTree>
    <p:extLst>
      <p:ext uri="{BB962C8B-B14F-4D97-AF65-F5344CB8AC3E}">
        <p14:creationId xmlns:p14="http://schemas.microsoft.com/office/powerpoint/2010/main" val="129376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ver + pattern">
    <p:bg>
      <p:bgPr>
        <a:solidFill>
          <a:schemeClr val="bg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3CB6E340-099F-8BF5-50F9-57A705D2931F}"/>
              </a:ext>
            </a:extLst>
          </p:cNvPr>
          <p:cNvSpPr/>
          <p:nvPr userDrawn="1"/>
        </p:nvSpPr>
        <p:spPr>
          <a:xfrm rot="16847833">
            <a:off x="6999270" y="4806726"/>
            <a:ext cx="2836178" cy="1901116"/>
          </a:xfrm>
          <a:custGeom>
            <a:avLst/>
            <a:gdLst>
              <a:gd name="connsiteX0" fmla="*/ 383369 w 750631"/>
              <a:gd name="connsiteY0" fmla="*/ 193217 h 506420"/>
              <a:gd name="connsiteX1" fmla="*/ 356899 w 750631"/>
              <a:gd name="connsiteY1" fmla="*/ 2897 h 506420"/>
              <a:gd name="connsiteX2" fmla="*/ 100558 w 750631"/>
              <a:gd name="connsiteY2" fmla="*/ 210658 h 506420"/>
              <a:gd name="connsiteX3" fmla="*/ 2423 w 750631"/>
              <a:gd name="connsiteY3" fmla="*/ 469975 h 506420"/>
              <a:gd name="connsiteX4" fmla="*/ 6065 w 750631"/>
              <a:gd name="connsiteY4" fmla="*/ 480901 h 506420"/>
              <a:gd name="connsiteX5" fmla="*/ 11811 w 750631"/>
              <a:gd name="connsiteY5" fmla="*/ 488186 h 506420"/>
              <a:gd name="connsiteX6" fmla="*/ 18890 w 750631"/>
              <a:gd name="connsiteY6" fmla="*/ 493829 h 506420"/>
              <a:gd name="connsiteX7" fmla="*/ 22738 w 750631"/>
              <a:gd name="connsiteY7" fmla="*/ 495778 h 506420"/>
              <a:gd name="connsiteX8" fmla="*/ 414149 w 750631"/>
              <a:gd name="connsiteY8" fmla="*/ 418265 h 506420"/>
              <a:gd name="connsiteX9" fmla="*/ 744052 w 750631"/>
              <a:gd name="connsiteY9" fmla="*/ 145765 h 506420"/>
              <a:gd name="connsiteX10" fmla="*/ 383369 w 750631"/>
              <a:gd name="connsiteY10" fmla="*/ 193217 h 50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0631" h="506420">
                <a:moveTo>
                  <a:pt x="383369" y="193217"/>
                </a:moveTo>
                <a:cubicBezTo>
                  <a:pt x="405171" y="98980"/>
                  <a:pt x="390551" y="16953"/>
                  <a:pt x="356899" y="2897"/>
                </a:cubicBezTo>
                <a:cubicBezTo>
                  <a:pt x="306985" y="-17981"/>
                  <a:pt x="191973" y="76306"/>
                  <a:pt x="100558" y="210658"/>
                </a:cubicBezTo>
                <a:cubicBezTo>
                  <a:pt x="27406" y="318181"/>
                  <a:pt x="-10248" y="421548"/>
                  <a:pt x="2423" y="469975"/>
                </a:cubicBezTo>
                <a:cubicBezTo>
                  <a:pt x="2936" y="473873"/>
                  <a:pt x="4116" y="477516"/>
                  <a:pt x="6065" y="480901"/>
                </a:cubicBezTo>
                <a:cubicBezTo>
                  <a:pt x="7553" y="483569"/>
                  <a:pt x="9502" y="485980"/>
                  <a:pt x="11811" y="488186"/>
                </a:cubicBezTo>
                <a:cubicBezTo>
                  <a:pt x="13863" y="490391"/>
                  <a:pt x="16223" y="492289"/>
                  <a:pt x="18890" y="493829"/>
                </a:cubicBezTo>
                <a:cubicBezTo>
                  <a:pt x="20070" y="494547"/>
                  <a:pt x="21404" y="495162"/>
                  <a:pt x="22738" y="495778"/>
                </a:cubicBezTo>
                <a:cubicBezTo>
                  <a:pt x="77935" y="524044"/>
                  <a:pt x="236552" y="495265"/>
                  <a:pt x="414149" y="418265"/>
                </a:cubicBezTo>
                <a:cubicBezTo>
                  <a:pt x="630887" y="324337"/>
                  <a:pt x="784886" y="198962"/>
                  <a:pt x="744052" y="145765"/>
                </a:cubicBezTo>
                <a:cubicBezTo>
                  <a:pt x="710144" y="101545"/>
                  <a:pt x="554657" y="125502"/>
                  <a:pt x="383369" y="193217"/>
                </a:cubicBezTo>
                <a:close/>
              </a:path>
            </a:pathLst>
          </a:custGeom>
          <a:solidFill>
            <a:srgbClr val="6D3091"/>
          </a:solidFill>
          <a:ln w="5124"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9241DD7F-72F0-1553-EC85-97C42B78CABF}"/>
              </a:ext>
            </a:extLst>
          </p:cNvPr>
          <p:cNvSpPr/>
          <p:nvPr userDrawn="1"/>
        </p:nvSpPr>
        <p:spPr>
          <a:xfrm rot="17594187">
            <a:off x="6581210" y="6014005"/>
            <a:ext cx="787823" cy="1192802"/>
          </a:xfrm>
          <a:custGeom>
            <a:avLst/>
            <a:gdLst>
              <a:gd name="connsiteX0" fmla="*/ 36744 w 249128"/>
              <a:gd name="connsiteY0" fmla="*/ 643934 h 644904"/>
              <a:gd name="connsiteX1" fmla="*/ 210750 w 249128"/>
              <a:gd name="connsiteY1" fmla="*/ 355070 h 644904"/>
              <a:gd name="connsiteX2" fmla="*/ 210135 w 249128"/>
              <a:gd name="connsiteY2" fmla="*/ 491 h 644904"/>
              <a:gd name="connsiteX3" fmla="*/ 32076 w 249128"/>
              <a:gd name="connsiteY3" fmla="*/ 312389 h 644904"/>
              <a:gd name="connsiteX4" fmla="*/ 36744 w 249128"/>
              <a:gd name="connsiteY4" fmla="*/ 643985 h 64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28" h="644904">
                <a:moveTo>
                  <a:pt x="36744" y="643934"/>
                </a:moveTo>
                <a:cubicBezTo>
                  <a:pt x="84196" y="657323"/>
                  <a:pt x="161606" y="530769"/>
                  <a:pt x="210750" y="355070"/>
                </a:cubicBezTo>
                <a:cubicBezTo>
                  <a:pt x="261895" y="172394"/>
                  <a:pt x="262152" y="10546"/>
                  <a:pt x="210135" y="491"/>
                </a:cubicBezTo>
                <a:cubicBezTo>
                  <a:pt x="158733" y="-9461"/>
                  <a:pt x="78553" y="133099"/>
                  <a:pt x="32076" y="312389"/>
                </a:cubicBezTo>
                <a:cubicBezTo>
                  <a:pt x="-12657" y="484958"/>
                  <a:pt x="-10143" y="630750"/>
                  <a:pt x="36744" y="643985"/>
                </a:cubicBezTo>
                <a:close/>
              </a:path>
            </a:pathLst>
          </a:custGeom>
          <a:solidFill>
            <a:schemeClr val="tx1"/>
          </a:solidFill>
          <a:ln w="512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954B7D7-F585-92CF-5D13-33AE5A46B642}"/>
              </a:ext>
            </a:extLst>
          </p:cNvPr>
          <p:cNvSpPr/>
          <p:nvPr userDrawn="1"/>
        </p:nvSpPr>
        <p:spPr>
          <a:xfrm rot="13557521">
            <a:off x="6829694" y="3705979"/>
            <a:ext cx="1068580" cy="1157000"/>
          </a:xfrm>
          <a:custGeom>
            <a:avLst/>
            <a:gdLst>
              <a:gd name="connsiteX0" fmla="*/ 166156 w 259660"/>
              <a:gd name="connsiteY0" fmla="*/ 207157 h 282970"/>
              <a:gd name="connsiteX1" fmla="*/ 255621 w 259660"/>
              <a:gd name="connsiteY1" fmla="*/ 145342 h 282970"/>
              <a:gd name="connsiteX2" fmla="*/ 169798 w 259660"/>
              <a:gd name="connsiteY2" fmla="*/ 135749 h 282970"/>
              <a:gd name="connsiteX3" fmla="*/ 215762 w 259660"/>
              <a:gd name="connsiteY3" fmla="*/ 62955 h 282970"/>
              <a:gd name="connsiteX4" fmla="*/ 141122 w 259660"/>
              <a:gd name="connsiteY4" fmla="*/ 77165 h 282970"/>
              <a:gd name="connsiteX5" fmla="*/ 156717 w 259660"/>
              <a:gd name="connsiteY5" fmla="*/ 1807 h 282970"/>
              <a:gd name="connsiteX6" fmla="*/ 48373 w 259660"/>
              <a:gd name="connsiteY6" fmla="*/ 89272 h 282970"/>
              <a:gd name="connsiteX7" fmla="*/ 122346 w 259660"/>
              <a:gd name="connsiteY7" fmla="*/ 269998 h 282970"/>
              <a:gd name="connsiteX8" fmla="*/ 259571 w 259660"/>
              <a:gd name="connsiteY8" fmla="*/ 261534 h 282970"/>
              <a:gd name="connsiteX9" fmla="*/ 166104 w 259660"/>
              <a:gd name="connsiteY9" fmla="*/ 207157 h 28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660" h="282970">
                <a:moveTo>
                  <a:pt x="166156" y="207157"/>
                </a:moveTo>
                <a:cubicBezTo>
                  <a:pt x="222431" y="188022"/>
                  <a:pt x="261623" y="162014"/>
                  <a:pt x="255621" y="145342"/>
                </a:cubicBezTo>
                <a:cubicBezTo>
                  <a:pt x="250594" y="131388"/>
                  <a:pt x="215351" y="128464"/>
                  <a:pt x="169798" y="135749"/>
                </a:cubicBezTo>
                <a:cubicBezTo>
                  <a:pt x="205553" y="104354"/>
                  <a:pt x="225406" y="74806"/>
                  <a:pt x="215762" y="62955"/>
                </a:cubicBezTo>
                <a:cubicBezTo>
                  <a:pt x="207195" y="52337"/>
                  <a:pt x="177493" y="59006"/>
                  <a:pt x="141122" y="77165"/>
                </a:cubicBezTo>
                <a:cubicBezTo>
                  <a:pt x="161436" y="39717"/>
                  <a:pt x="168721" y="9399"/>
                  <a:pt x="156717" y="1807"/>
                </a:cubicBezTo>
                <a:cubicBezTo>
                  <a:pt x="139583" y="-9068"/>
                  <a:pt x="89310" y="30278"/>
                  <a:pt x="48373" y="89272"/>
                </a:cubicBezTo>
                <a:cubicBezTo>
                  <a:pt x="-47094" y="226907"/>
                  <a:pt x="9899" y="232396"/>
                  <a:pt x="122346" y="269998"/>
                </a:cubicBezTo>
                <a:cubicBezTo>
                  <a:pt x="192113" y="293339"/>
                  <a:pt x="256852" y="281899"/>
                  <a:pt x="259571" y="261534"/>
                </a:cubicBezTo>
                <a:cubicBezTo>
                  <a:pt x="261828" y="244503"/>
                  <a:pt x="221353" y="222034"/>
                  <a:pt x="166104" y="207157"/>
                </a:cubicBezTo>
                <a:close/>
              </a:path>
            </a:pathLst>
          </a:custGeom>
          <a:solidFill>
            <a:schemeClr val="accent5"/>
          </a:solidFill>
          <a:ln w="512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862A7D0-D141-F910-4D9E-6B042AE09202}"/>
              </a:ext>
            </a:extLst>
          </p:cNvPr>
          <p:cNvSpPr/>
          <p:nvPr userDrawn="1"/>
        </p:nvSpPr>
        <p:spPr>
          <a:xfrm rot="4456501">
            <a:off x="11737983" y="1128639"/>
            <a:ext cx="1068580" cy="2017354"/>
          </a:xfrm>
          <a:custGeom>
            <a:avLst/>
            <a:gdLst>
              <a:gd name="connsiteX0" fmla="*/ 144274 w 189364"/>
              <a:gd name="connsiteY0" fmla="*/ 1366 h 359817"/>
              <a:gd name="connsiteX1" fmla="*/ 8537 w 189364"/>
              <a:gd name="connsiteY1" fmla="*/ 160290 h 359817"/>
              <a:gd name="connsiteX2" fmla="*/ 58041 w 189364"/>
              <a:gd name="connsiteY2" fmla="*/ 357945 h 359817"/>
              <a:gd name="connsiteX3" fmla="*/ 173207 w 189364"/>
              <a:gd name="connsiteY3" fmla="*/ 208050 h 359817"/>
              <a:gd name="connsiteX4" fmla="*/ 144274 w 189364"/>
              <a:gd name="connsiteY4" fmla="*/ 1366 h 35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64" h="359817">
                <a:moveTo>
                  <a:pt x="144274" y="1366"/>
                </a:moveTo>
                <a:cubicBezTo>
                  <a:pt x="91949" y="-10946"/>
                  <a:pt x="31211" y="61386"/>
                  <a:pt x="8537" y="160290"/>
                </a:cubicBezTo>
                <a:cubicBezTo>
                  <a:pt x="-13521" y="256681"/>
                  <a:pt x="8640" y="344095"/>
                  <a:pt x="58041" y="357945"/>
                </a:cubicBezTo>
                <a:cubicBezTo>
                  <a:pt x="108057" y="371950"/>
                  <a:pt x="148224" y="305928"/>
                  <a:pt x="173207" y="208050"/>
                </a:cubicBezTo>
                <a:cubicBezTo>
                  <a:pt x="198856" y="107504"/>
                  <a:pt x="197266" y="13832"/>
                  <a:pt x="144274" y="1366"/>
                </a:cubicBezTo>
                <a:close/>
              </a:path>
            </a:pathLst>
          </a:custGeom>
          <a:solidFill>
            <a:schemeClr val="accent4"/>
          </a:solidFill>
          <a:ln w="512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73E1FDF-ED49-1E0A-6E9C-F5E1822E0EED}"/>
              </a:ext>
            </a:extLst>
          </p:cNvPr>
          <p:cNvSpPr/>
          <p:nvPr userDrawn="1"/>
        </p:nvSpPr>
        <p:spPr>
          <a:xfrm>
            <a:off x="8799731" y="2423810"/>
            <a:ext cx="2119905" cy="2466058"/>
          </a:xfrm>
          <a:custGeom>
            <a:avLst/>
            <a:gdLst>
              <a:gd name="connsiteX0" fmla="*/ 349489 w 375670"/>
              <a:gd name="connsiteY0" fmla="*/ 242213 h 439848"/>
              <a:gd name="connsiteX1" fmla="*/ 349027 w 375670"/>
              <a:gd name="connsiteY1" fmla="*/ 338 h 439848"/>
              <a:gd name="connsiteX2" fmla="*/ 232014 w 375670"/>
              <a:gd name="connsiteY2" fmla="*/ 196608 h 439848"/>
              <a:gd name="connsiteX3" fmla="*/ 167326 w 375670"/>
              <a:gd name="connsiteY3" fmla="*/ 122173 h 439848"/>
              <a:gd name="connsiteX4" fmla="*/ 165787 w 375670"/>
              <a:gd name="connsiteY4" fmla="*/ 121712 h 439848"/>
              <a:gd name="connsiteX5" fmla="*/ 159580 w 375670"/>
              <a:gd name="connsiteY5" fmla="*/ 121199 h 439848"/>
              <a:gd name="connsiteX6" fmla="*/ 149371 w 375670"/>
              <a:gd name="connsiteY6" fmla="*/ 123610 h 439848"/>
              <a:gd name="connsiteX7" fmla="*/ 146139 w 375670"/>
              <a:gd name="connsiteY7" fmla="*/ 125508 h 439848"/>
              <a:gd name="connsiteX8" fmla="*/ 70679 w 375670"/>
              <a:gd name="connsiteY8" fmla="*/ 265246 h 439848"/>
              <a:gd name="connsiteX9" fmla="*/ 12660 w 375670"/>
              <a:gd name="connsiteY9" fmla="*/ 225182 h 439848"/>
              <a:gd name="connsiteX10" fmla="*/ 21124 w 375670"/>
              <a:gd name="connsiteY10" fmla="*/ 353070 h 439848"/>
              <a:gd name="connsiteX11" fmla="*/ 84735 w 375670"/>
              <a:gd name="connsiteY11" fmla="*/ 437918 h 439848"/>
              <a:gd name="connsiteX12" fmla="*/ 85248 w 375670"/>
              <a:gd name="connsiteY12" fmla="*/ 438124 h 439848"/>
              <a:gd name="connsiteX13" fmla="*/ 86479 w 375670"/>
              <a:gd name="connsiteY13" fmla="*/ 438585 h 439848"/>
              <a:gd name="connsiteX14" fmla="*/ 87659 w 375670"/>
              <a:gd name="connsiteY14" fmla="*/ 438996 h 439848"/>
              <a:gd name="connsiteX15" fmla="*/ 88326 w 375670"/>
              <a:gd name="connsiteY15" fmla="*/ 439150 h 439848"/>
              <a:gd name="connsiteX16" fmla="*/ 89044 w 375670"/>
              <a:gd name="connsiteY16" fmla="*/ 439304 h 439848"/>
              <a:gd name="connsiteX17" fmla="*/ 90583 w 375670"/>
              <a:gd name="connsiteY17" fmla="*/ 439611 h 439848"/>
              <a:gd name="connsiteX18" fmla="*/ 96123 w 375670"/>
              <a:gd name="connsiteY18" fmla="*/ 439663 h 439848"/>
              <a:gd name="connsiteX19" fmla="*/ 160708 w 375670"/>
              <a:gd name="connsiteY19" fmla="*/ 364458 h 439848"/>
              <a:gd name="connsiteX20" fmla="*/ 233912 w 375670"/>
              <a:gd name="connsiteY20" fmla="*/ 439765 h 439848"/>
              <a:gd name="connsiteX21" fmla="*/ 349489 w 375670"/>
              <a:gd name="connsiteY21" fmla="*/ 242162 h 43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5670" h="439848">
                <a:moveTo>
                  <a:pt x="349489" y="242213"/>
                </a:moveTo>
                <a:cubicBezTo>
                  <a:pt x="384372" y="117608"/>
                  <a:pt x="384577" y="7212"/>
                  <a:pt x="349027" y="338"/>
                </a:cubicBezTo>
                <a:cubicBezTo>
                  <a:pt x="315580" y="-6177"/>
                  <a:pt x="264178" y="82211"/>
                  <a:pt x="232014" y="196608"/>
                </a:cubicBezTo>
                <a:cubicBezTo>
                  <a:pt x="212264" y="155312"/>
                  <a:pt x="188307" y="127560"/>
                  <a:pt x="167326" y="122173"/>
                </a:cubicBezTo>
                <a:cubicBezTo>
                  <a:pt x="166813" y="122019"/>
                  <a:pt x="166300" y="121814"/>
                  <a:pt x="165787" y="121712"/>
                </a:cubicBezTo>
                <a:cubicBezTo>
                  <a:pt x="163735" y="121250"/>
                  <a:pt x="161683" y="121096"/>
                  <a:pt x="159580" y="121199"/>
                </a:cubicBezTo>
                <a:cubicBezTo>
                  <a:pt x="156040" y="121250"/>
                  <a:pt x="152654" y="122019"/>
                  <a:pt x="149371" y="123610"/>
                </a:cubicBezTo>
                <a:cubicBezTo>
                  <a:pt x="148243" y="124174"/>
                  <a:pt x="147165" y="124790"/>
                  <a:pt x="146139" y="125508"/>
                </a:cubicBezTo>
                <a:cubicBezTo>
                  <a:pt x="118335" y="140949"/>
                  <a:pt x="87761" y="196352"/>
                  <a:pt x="70679" y="265246"/>
                </a:cubicBezTo>
                <a:cubicBezTo>
                  <a:pt x="49800" y="233082"/>
                  <a:pt x="27023" y="216153"/>
                  <a:pt x="12660" y="225182"/>
                </a:cubicBezTo>
                <a:cubicBezTo>
                  <a:pt x="-7193" y="237647"/>
                  <a:pt x="-3192" y="295000"/>
                  <a:pt x="21124" y="353070"/>
                </a:cubicBezTo>
                <a:cubicBezTo>
                  <a:pt x="39592" y="397238"/>
                  <a:pt x="64831" y="429813"/>
                  <a:pt x="84735" y="437918"/>
                </a:cubicBezTo>
                <a:cubicBezTo>
                  <a:pt x="84889" y="437970"/>
                  <a:pt x="85042" y="438072"/>
                  <a:pt x="85248" y="438124"/>
                </a:cubicBezTo>
                <a:cubicBezTo>
                  <a:pt x="85658" y="438277"/>
                  <a:pt x="86068" y="438431"/>
                  <a:pt x="86479" y="438585"/>
                </a:cubicBezTo>
                <a:cubicBezTo>
                  <a:pt x="86889" y="438739"/>
                  <a:pt x="87248" y="438893"/>
                  <a:pt x="87659" y="438996"/>
                </a:cubicBezTo>
                <a:cubicBezTo>
                  <a:pt x="87864" y="439047"/>
                  <a:pt x="88120" y="439098"/>
                  <a:pt x="88326" y="439150"/>
                </a:cubicBezTo>
                <a:cubicBezTo>
                  <a:pt x="88582" y="439201"/>
                  <a:pt x="88838" y="439252"/>
                  <a:pt x="89044" y="439304"/>
                </a:cubicBezTo>
                <a:cubicBezTo>
                  <a:pt x="89557" y="439406"/>
                  <a:pt x="90070" y="439560"/>
                  <a:pt x="90583" y="439611"/>
                </a:cubicBezTo>
                <a:cubicBezTo>
                  <a:pt x="92532" y="439919"/>
                  <a:pt x="94379" y="439919"/>
                  <a:pt x="96123" y="439663"/>
                </a:cubicBezTo>
                <a:cubicBezTo>
                  <a:pt x="116694" y="437508"/>
                  <a:pt x="141010" y="408575"/>
                  <a:pt x="160708" y="364458"/>
                </a:cubicBezTo>
                <a:cubicBezTo>
                  <a:pt x="183177" y="411243"/>
                  <a:pt x="211084" y="440894"/>
                  <a:pt x="233912" y="439765"/>
                </a:cubicBezTo>
                <a:cubicBezTo>
                  <a:pt x="266487" y="442792"/>
                  <a:pt x="317016" y="358149"/>
                  <a:pt x="349489" y="242162"/>
                </a:cubicBezTo>
                <a:close/>
              </a:path>
            </a:pathLst>
          </a:custGeom>
          <a:solidFill>
            <a:schemeClr val="accent1"/>
          </a:solidFill>
          <a:ln w="512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7DB50B8D-742F-A9F3-F650-23580BEE4A7F}"/>
              </a:ext>
            </a:extLst>
          </p:cNvPr>
          <p:cNvSpPr/>
          <p:nvPr userDrawn="1"/>
        </p:nvSpPr>
        <p:spPr>
          <a:xfrm>
            <a:off x="11149295" y="3019898"/>
            <a:ext cx="1524579" cy="1845928"/>
          </a:xfrm>
          <a:custGeom>
            <a:avLst/>
            <a:gdLst>
              <a:gd name="connsiteX0" fmla="*/ 338131 w 371628"/>
              <a:gd name="connsiteY0" fmla="*/ 441956 h 452879"/>
              <a:gd name="connsiteX1" fmla="*/ 298323 w 371628"/>
              <a:gd name="connsiteY1" fmla="*/ 83684 h 452879"/>
              <a:gd name="connsiteX2" fmla="*/ 14281 w 371628"/>
              <a:gd name="connsiteY2" fmla="*/ 47057 h 452879"/>
              <a:gd name="connsiteX3" fmla="*/ 126215 w 371628"/>
              <a:gd name="connsiteY3" fmla="*/ 288624 h 452879"/>
              <a:gd name="connsiteX4" fmla="*/ 338183 w 371628"/>
              <a:gd name="connsiteY4" fmla="*/ 441956 h 45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28" h="452879">
                <a:moveTo>
                  <a:pt x="338131" y="441956"/>
                </a:moveTo>
                <a:cubicBezTo>
                  <a:pt x="384557" y="398814"/>
                  <a:pt x="392457" y="202236"/>
                  <a:pt x="298323" y="83684"/>
                </a:cubicBezTo>
                <a:cubicBezTo>
                  <a:pt x="200958" y="-38972"/>
                  <a:pt x="58706" y="-4601"/>
                  <a:pt x="14281" y="47057"/>
                </a:cubicBezTo>
                <a:cubicBezTo>
                  <a:pt x="-28913" y="97330"/>
                  <a:pt x="30902" y="174842"/>
                  <a:pt x="126215" y="288624"/>
                </a:cubicBezTo>
                <a:cubicBezTo>
                  <a:pt x="218502" y="398814"/>
                  <a:pt x="292937" y="483970"/>
                  <a:pt x="338183" y="441956"/>
                </a:cubicBezTo>
                <a:close/>
              </a:path>
            </a:pathLst>
          </a:custGeom>
          <a:solidFill>
            <a:schemeClr val="tx1"/>
          </a:solidFill>
          <a:ln w="512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CF37DBB-B740-4675-2BC9-2736CC702ECA}"/>
              </a:ext>
            </a:extLst>
          </p:cNvPr>
          <p:cNvSpPr/>
          <p:nvPr userDrawn="1"/>
        </p:nvSpPr>
        <p:spPr>
          <a:xfrm>
            <a:off x="7849997" y="2396593"/>
            <a:ext cx="1246907" cy="1202296"/>
          </a:xfrm>
          <a:custGeom>
            <a:avLst/>
            <a:gdLst>
              <a:gd name="connsiteX0" fmla="*/ 51189 w 433564"/>
              <a:gd name="connsiteY0" fmla="*/ 337889 h 359930"/>
              <a:gd name="connsiteX1" fmla="*/ 65450 w 433564"/>
              <a:gd name="connsiteY1" fmla="*/ 345379 h 359930"/>
              <a:gd name="connsiteX2" fmla="*/ 370474 w 433564"/>
              <a:gd name="connsiteY2" fmla="*/ 276894 h 359930"/>
              <a:gd name="connsiteX3" fmla="*/ 382375 w 433564"/>
              <a:gd name="connsiteY3" fmla="*/ 21990 h 359930"/>
              <a:gd name="connsiteX4" fmla="*/ 368114 w 433564"/>
              <a:gd name="connsiteY4" fmla="*/ 14552 h 359930"/>
              <a:gd name="connsiteX5" fmla="*/ 63090 w 433564"/>
              <a:gd name="connsiteY5" fmla="*/ 83036 h 359930"/>
              <a:gd name="connsiteX6" fmla="*/ 51189 w 433564"/>
              <a:gd name="connsiteY6" fmla="*/ 337940 h 35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64" h="359930">
                <a:moveTo>
                  <a:pt x="51189" y="337889"/>
                </a:moveTo>
                <a:cubicBezTo>
                  <a:pt x="55755" y="341223"/>
                  <a:pt x="60526" y="343686"/>
                  <a:pt x="65450" y="345379"/>
                </a:cubicBezTo>
                <a:cubicBezTo>
                  <a:pt x="120289" y="374978"/>
                  <a:pt x="278700" y="362872"/>
                  <a:pt x="370474" y="276894"/>
                </a:cubicBezTo>
                <a:cubicBezTo>
                  <a:pt x="472354" y="181530"/>
                  <a:pt x="431520" y="57694"/>
                  <a:pt x="382375" y="21990"/>
                </a:cubicBezTo>
                <a:cubicBezTo>
                  <a:pt x="377810" y="18656"/>
                  <a:pt x="373039" y="16193"/>
                  <a:pt x="368114" y="14552"/>
                </a:cubicBezTo>
                <a:cubicBezTo>
                  <a:pt x="313276" y="-15048"/>
                  <a:pt x="154864" y="-2941"/>
                  <a:pt x="63090" y="83036"/>
                </a:cubicBezTo>
                <a:cubicBezTo>
                  <a:pt x="-38789" y="178400"/>
                  <a:pt x="2045" y="302236"/>
                  <a:pt x="51189" y="337940"/>
                </a:cubicBezTo>
                <a:close/>
              </a:path>
            </a:pathLst>
          </a:custGeom>
          <a:solidFill>
            <a:schemeClr val="accent4"/>
          </a:solidFill>
          <a:ln w="512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567514B-E893-C316-360E-64B82D40F763}"/>
              </a:ext>
            </a:extLst>
          </p:cNvPr>
          <p:cNvSpPr/>
          <p:nvPr userDrawn="1"/>
        </p:nvSpPr>
        <p:spPr>
          <a:xfrm>
            <a:off x="9293493" y="4495001"/>
            <a:ext cx="2978780" cy="3036302"/>
          </a:xfrm>
          <a:custGeom>
            <a:avLst/>
            <a:gdLst>
              <a:gd name="connsiteX0" fmla="*/ 653367 w 718572"/>
              <a:gd name="connsiteY0" fmla="*/ 185605 h 737201"/>
              <a:gd name="connsiteX1" fmla="*/ 428523 w 718572"/>
              <a:gd name="connsiteY1" fmla="*/ 8726 h 737201"/>
              <a:gd name="connsiteX2" fmla="*/ 429549 w 718572"/>
              <a:gd name="connsiteY2" fmla="*/ 266503 h 737201"/>
              <a:gd name="connsiteX3" fmla="*/ 403541 w 718572"/>
              <a:gd name="connsiteY3" fmla="*/ 241162 h 737201"/>
              <a:gd name="connsiteX4" fmla="*/ 11360 w 718572"/>
              <a:gd name="connsiteY4" fmla="*/ 260347 h 737201"/>
              <a:gd name="connsiteX5" fmla="*/ 220763 w 718572"/>
              <a:gd name="connsiteY5" fmla="*/ 559318 h 737201"/>
              <a:gd name="connsiteX6" fmla="*/ 543792 w 718572"/>
              <a:gd name="connsiteY6" fmla="*/ 715010 h 737201"/>
              <a:gd name="connsiteX7" fmla="*/ 502650 w 718572"/>
              <a:gd name="connsiteY7" fmla="*/ 371358 h 737201"/>
              <a:gd name="connsiteX8" fmla="*/ 681838 w 718572"/>
              <a:gd name="connsiteY8" fmla="*/ 443126 h 737201"/>
              <a:gd name="connsiteX9" fmla="*/ 653367 w 718572"/>
              <a:gd name="connsiteY9" fmla="*/ 185554 h 73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572" h="737201">
                <a:moveTo>
                  <a:pt x="653367" y="185605"/>
                </a:moveTo>
                <a:cubicBezTo>
                  <a:pt x="583292" y="61872"/>
                  <a:pt x="492750" y="-29286"/>
                  <a:pt x="428523" y="8726"/>
                </a:cubicBezTo>
                <a:cubicBezTo>
                  <a:pt x="370094" y="43302"/>
                  <a:pt x="372813" y="155698"/>
                  <a:pt x="429549" y="266503"/>
                </a:cubicBezTo>
                <a:cubicBezTo>
                  <a:pt x="421290" y="257680"/>
                  <a:pt x="412621" y="249164"/>
                  <a:pt x="403541" y="241162"/>
                </a:cubicBezTo>
                <a:cubicBezTo>
                  <a:pt x="242513" y="99115"/>
                  <a:pt x="58863" y="179859"/>
                  <a:pt x="11360" y="260347"/>
                </a:cubicBezTo>
                <a:cubicBezTo>
                  <a:pt x="-34809" y="338630"/>
                  <a:pt x="64660" y="428762"/>
                  <a:pt x="220763" y="559318"/>
                </a:cubicBezTo>
                <a:cubicBezTo>
                  <a:pt x="371889" y="685719"/>
                  <a:pt x="492955" y="782622"/>
                  <a:pt x="543792" y="715010"/>
                </a:cubicBezTo>
                <a:cubicBezTo>
                  <a:pt x="582215" y="663968"/>
                  <a:pt x="572366" y="506018"/>
                  <a:pt x="502650" y="371358"/>
                </a:cubicBezTo>
                <a:cubicBezTo>
                  <a:pt x="564517" y="437380"/>
                  <a:pt x="635258" y="468057"/>
                  <a:pt x="681838" y="443126"/>
                </a:cubicBezTo>
                <a:cubicBezTo>
                  <a:pt x="744576" y="409474"/>
                  <a:pt x="721594" y="306055"/>
                  <a:pt x="653367" y="185554"/>
                </a:cubicBezTo>
                <a:close/>
              </a:path>
            </a:pathLst>
          </a:custGeom>
          <a:solidFill>
            <a:schemeClr val="accent5"/>
          </a:solidFill>
          <a:ln w="5124" cap="flat">
            <a:noFill/>
            <a:prstDash val="solid"/>
            <a:miter/>
          </a:ln>
        </p:spPr>
        <p:txBody>
          <a:bodyPr rtlCol="0" anchor="ctr"/>
          <a:lstStyle/>
          <a:p>
            <a:endParaRPr lang="en-US"/>
          </a:p>
        </p:txBody>
      </p:sp>
      <p:pic>
        <p:nvPicPr>
          <p:cNvPr id="17" name="Picture 16" descr="Purple hearts and text on a black background&#10;&#10;Description automatically generated">
            <a:extLst>
              <a:ext uri="{FF2B5EF4-FFF2-40B4-BE49-F238E27FC236}">
                <a16:creationId xmlns:a16="http://schemas.microsoft.com/office/drawing/2014/main" id="{DFC1277F-8B13-934E-19A4-D2DEF999949E}"/>
              </a:ext>
            </a:extLst>
          </p:cNvPr>
          <p:cNvPicPr>
            <a:picLocks noChangeAspect="1"/>
          </p:cNvPicPr>
          <p:nvPr userDrawn="1"/>
        </p:nvPicPr>
        <p:blipFill>
          <a:blip r:embed="rId2"/>
          <a:stretch>
            <a:fillRect/>
          </a:stretch>
        </p:blipFill>
        <p:spPr>
          <a:xfrm>
            <a:off x="9158216" y="0"/>
            <a:ext cx="3033784" cy="1234199"/>
          </a:xfrm>
          <a:prstGeom prst="rect">
            <a:avLst/>
          </a:prstGeom>
        </p:spPr>
      </p:pic>
      <p:sp>
        <p:nvSpPr>
          <p:cNvPr id="11" name="Title 1">
            <a:extLst>
              <a:ext uri="{FF2B5EF4-FFF2-40B4-BE49-F238E27FC236}">
                <a16:creationId xmlns:a16="http://schemas.microsoft.com/office/drawing/2014/main" id="{F1134A9C-941E-4049-4955-DCB3DE3A22E7}"/>
              </a:ext>
            </a:extLst>
          </p:cNvPr>
          <p:cNvSpPr>
            <a:spLocks noGrp="1"/>
          </p:cNvSpPr>
          <p:nvPr>
            <p:ph type="title"/>
          </p:nvPr>
        </p:nvSpPr>
        <p:spPr>
          <a:xfrm>
            <a:off x="375676" y="996679"/>
            <a:ext cx="4853549" cy="2718338"/>
          </a:xfrm>
        </p:spPr>
        <p:txBody>
          <a:bodyPr anchor="t" anchorCtr="0">
            <a:normAutofit/>
          </a:bodyPr>
          <a:lstStyle>
            <a:lvl1pPr algn="l">
              <a:defRPr sz="6000">
                <a:solidFill>
                  <a:schemeClr val="tx1"/>
                </a:solidFill>
              </a:defRPr>
            </a:lvl1pPr>
          </a:lstStyle>
          <a:p>
            <a:r>
              <a:rPr lang="en-GB"/>
              <a:t>Click to edit Master title style</a:t>
            </a:r>
            <a:endParaRPr lang="en-US"/>
          </a:p>
        </p:txBody>
      </p:sp>
      <p:sp>
        <p:nvSpPr>
          <p:cNvPr id="12" name="Text Placeholder 2">
            <a:extLst>
              <a:ext uri="{FF2B5EF4-FFF2-40B4-BE49-F238E27FC236}">
                <a16:creationId xmlns:a16="http://schemas.microsoft.com/office/drawing/2014/main" id="{277EE6BB-80F3-7BA0-1C2D-49CDCE56B498}"/>
              </a:ext>
            </a:extLst>
          </p:cNvPr>
          <p:cNvSpPr>
            <a:spLocks noGrp="1"/>
          </p:cNvSpPr>
          <p:nvPr>
            <p:ph type="body" idx="1"/>
          </p:nvPr>
        </p:nvSpPr>
        <p:spPr>
          <a:xfrm>
            <a:off x="375676" y="4251193"/>
            <a:ext cx="4853549" cy="750094"/>
          </a:xfrm>
        </p:spPr>
        <p:txBody>
          <a:bodyPr/>
          <a:lstStyle>
            <a:lvl1pPr marL="0" indent="0">
              <a:buNone/>
              <a:defRPr sz="2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42481716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29B5-ABD0-4FD6-8BF4-4BFF1E6B05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8E0A7F0-8BDC-4C41-A74F-0679A5DB8F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6F5FB55-91E3-43E4-B4CB-669FD4CFC2AD}"/>
              </a:ext>
            </a:extLst>
          </p:cNvPr>
          <p:cNvSpPr>
            <a:spLocks noGrp="1"/>
          </p:cNvSpPr>
          <p:nvPr>
            <p:ph type="dt" sz="half" idx="10"/>
          </p:nvPr>
        </p:nvSpPr>
        <p:spPr/>
        <p:txBody>
          <a:bodyPr/>
          <a:lstStyle/>
          <a:p>
            <a:fld id="{6E4125E0-91CD-4F01-BC87-A51CB2607CBC}" type="datetimeFigureOut">
              <a:rPr lang="en-AU" smtClean="0"/>
              <a:t>12/5/2026</a:t>
            </a:fld>
            <a:endParaRPr lang="en-AU"/>
          </a:p>
        </p:txBody>
      </p:sp>
      <p:sp>
        <p:nvSpPr>
          <p:cNvPr id="5" name="Footer Placeholder 4">
            <a:extLst>
              <a:ext uri="{FF2B5EF4-FFF2-40B4-BE49-F238E27FC236}">
                <a16:creationId xmlns:a16="http://schemas.microsoft.com/office/drawing/2014/main" id="{6BCF3576-DCB8-48DF-A93A-842FC934F58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07376A3-D308-432B-9041-B9D807BF2B41}"/>
              </a:ext>
            </a:extLst>
          </p:cNvPr>
          <p:cNvSpPr>
            <a:spLocks noGrp="1"/>
          </p:cNvSpPr>
          <p:nvPr>
            <p:ph type="sldNum" sz="quarter" idx="12"/>
          </p:nvPr>
        </p:nvSpPr>
        <p:spPr/>
        <p:txBody>
          <a:bodyPr/>
          <a:lstStyle/>
          <a:p>
            <a:fld id="{2F444698-DF68-4631-855C-20F9CB3D760D}" type="slidenum">
              <a:rPr lang="en-AU" smtClean="0"/>
              <a:t>‹#›</a:t>
            </a:fld>
            <a:endParaRPr lang="en-AU"/>
          </a:p>
        </p:txBody>
      </p:sp>
    </p:spTree>
    <p:extLst>
      <p:ext uri="{BB962C8B-B14F-4D97-AF65-F5344CB8AC3E}">
        <p14:creationId xmlns:p14="http://schemas.microsoft.com/office/powerpoint/2010/main" val="35347705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E99C-51F0-4AED-A7F4-5A100ACFFFD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0C505B4-C779-4888-B538-835FC8EE5E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F0053F9-A17A-4D2A-93D7-373D989A00AF}"/>
              </a:ext>
            </a:extLst>
          </p:cNvPr>
          <p:cNvSpPr>
            <a:spLocks noGrp="1"/>
          </p:cNvSpPr>
          <p:nvPr>
            <p:ph type="dt" sz="half" idx="10"/>
          </p:nvPr>
        </p:nvSpPr>
        <p:spPr/>
        <p:txBody>
          <a:bodyPr/>
          <a:lstStyle/>
          <a:p>
            <a:fld id="{6E4125E0-91CD-4F01-BC87-A51CB2607CBC}" type="datetimeFigureOut">
              <a:rPr lang="en-AU" smtClean="0"/>
              <a:t>12/5/2026</a:t>
            </a:fld>
            <a:endParaRPr lang="en-AU"/>
          </a:p>
        </p:txBody>
      </p:sp>
      <p:sp>
        <p:nvSpPr>
          <p:cNvPr id="5" name="Footer Placeholder 4">
            <a:extLst>
              <a:ext uri="{FF2B5EF4-FFF2-40B4-BE49-F238E27FC236}">
                <a16:creationId xmlns:a16="http://schemas.microsoft.com/office/drawing/2014/main" id="{B2DABFE9-7FFD-4B87-A106-C181D38D066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FAEFAE4-478B-4327-B914-8E49067EC5D0}"/>
              </a:ext>
            </a:extLst>
          </p:cNvPr>
          <p:cNvSpPr>
            <a:spLocks noGrp="1"/>
          </p:cNvSpPr>
          <p:nvPr>
            <p:ph type="sldNum" sz="quarter" idx="12"/>
          </p:nvPr>
        </p:nvSpPr>
        <p:spPr/>
        <p:txBody>
          <a:bodyPr/>
          <a:lstStyle/>
          <a:p>
            <a:fld id="{2F444698-DF68-4631-855C-20F9CB3D760D}" type="slidenum">
              <a:rPr lang="en-AU" smtClean="0"/>
              <a:t>‹#›</a:t>
            </a:fld>
            <a:endParaRPr lang="en-AU"/>
          </a:p>
        </p:txBody>
      </p:sp>
    </p:spTree>
    <p:extLst>
      <p:ext uri="{BB962C8B-B14F-4D97-AF65-F5344CB8AC3E}">
        <p14:creationId xmlns:p14="http://schemas.microsoft.com/office/powerpoint/2010/main" val="5077825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B540A-173E-4272-BE8C-B550FE08ED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F4692A1-DDA8-472B-84CB-B08ED9689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107FA7-6E3A-4A93-AFA7-B9E899C8DB07}"/>
              </a:ext>
            </a:extLst>
          </p:cNvPr>
          <p:cNvSpPr>
            <a:spLocks noGrp="1"/>
          </p:cNvSpPr>
          <p:nvPr>
            <p:ph type="dt" sz="half" idx="10"/>
          </p:nvPr>
        </p:nvSpPr>
        <p:spPr/>
        <p:txBody>
          <a:bodyPr/>
          <a:lstStyle/>
          <a:p>
            <a:fld id="{6E4125E0-91CD-4F01-BC87-A51CB2607CBC}" type="datetimeFigureOut">
              <a:rPr lang="en-AU" smtClean="0"/>
              <a:t>12/5/2026</a:t>
            </a:fld>
            <a:endParaRPr lang="en-AU"/>
          </a:p>
        </p:txBody>
      </p:sp>
      <p:sp>
        <p:nvSpPr>
          <p:cNvPr id="5" name="Footer Placeholder 4">
            <a:extLst>
              <a:ext uri="{FF2B5EF4-FFF2-40B4-BE49-F238E27FC236}">
                <a16:creationId xmlns:a16="http://schemas.microsoft.com/office/drawing/2014/main" id="{8EC7BEF3-2AA5-4B41-B76A-E41A8923D84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B7231B8-00F4-4CDC-BFD9-585684BDD36D}"/>
              </a:ext>
            </a:extLst>
          </p:cNvPr>
          <p:cNvSpPr>
            <a:spLocks noGrp="1"/>
          </p:cNvSpPr>
          <p:nvPr>
            <p:ph type="sldNum" sz="quarter" idx="12"/>
          </p:nvPr>
        </p:nvSpPr>
        <p:spPr/>
        <p:txBody>
          <a:bodyPr/>
          <a:lstStyle/>
          <a:p>
            <a:fld id="{2F444698-DF68-4631-855C-20F9CB3D760D}" type="slidenum">
              <a:rPr lang="en-AU" smtClean="0"/>
              <a:t>‹#›</a:t>
            </a:fld>
            <a:endParaRPr lang="en-AU"/>
          </a:p>
        </p:txBody>
      </p:sp>
    </p:spTree>
    <p:extLst>
      <p:ext uri="{BB962C8B-B14F-4D97-AF65-F5344CB8AC3E}">
        <p14:creationId xmlns:p14="http://schemas.microsoft.com/office/powerpoint/2010/main" val="1371966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64B14-C338-49B5-8BBF-B50DDE40707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C5A366B-8E4C-4974-AEAD-65806C326C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331E552-7A40-47EB-B93D-535816ADB6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847FD31-CC9A-4507-BB48-F695BED54B19}"/>
              </a:ext>
            </a:extLst>
          </p:cNvPr>
          <p:cNvSpPr>
            <a:spLocks noGrp="1"/>
          </p:cNvSpPr>
          <p:nvPr>
            <p:ph type="dt" sz="half" idx="10"/>
          </p:nvPr>
        </p:nvSpPr>
        <p:spPr/>
        <p:txBody>
          <a:bodyPr/>
          <a:lstStyle/>
          <a:p>
            <a:fld id="{6E4125E0-91CD-4F01-BC87-A51CB2607CBC}" type="datetimeFigureOut">
              <a:rPr lang="en-AU" smtClean="0"/>
              <a:t>12/5/2026</a:t>
            </a:fld>
            <a:endParaRPr lang="en-AU"/>
          </a:p>
        </p:txBody>
      </p:sp>
      <p:sp>
        <p:nvSpPr>
          <p:cNvPr id="6" name="Footer Placeholder 5">
            <a:extLst>
              <a:ext uri="{FF2B5EF4-FFF2-40B4-BE49-F238E27FC236}">
                <a16:creationId xmlns:a16="http://schemas.microsoft.com/office/drawing/2014/main" id="{0BDC2523-8A16-464A-96BF-C14132F2EB5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03CA8F4-63D5-4EFF-90C0-A5F90A0E81D6}"/>
              </a:ext>
            </a:extLst>
          </p:cNvPr>
          <p:cNvSpPr>
            <a:spLocks noGrp="1"/>
          </p:cNvSpPr>
          <p:nvPr>
            <p:ph type="sldNum" sz="quarter" idx="12"/>
          </p:nvPr>
        </p:nvSpPr>
        <p:spPr/>
        <p:txBody>
          <a:bodyPr/>
          <a:lstStyle/>
          <a:p>
            <a:fld id="{2F444698-DF68-4631-855C-20F9CB3D760D}" type="slidenum">
              <a:rPr lang="en-AU" smtClean="0"/>
              <a:t>‹#›</a:t>
            </a:fld>
            <a:endParaRPr lang="en-AU"/>
          </a:p>
        </p:txBody>
      </p:sp>
    </p:spTree>
    <p:extLst>
      <p:ext uri="{BB962C8B-B14F-4D97-AF65-F5344CB8AC3E}">
        <p14:creationId xmlns:p14="http://schemas.microsoft.com/office/powerpoint/2010/main" val="497091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3C765-7981-4016-8A2D-14F749C807E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D7143AD-7096-41F9-9013-0BD993302B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8150AC-AAEF-4F12-B6E7-10825F5A51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9637D55-812F-4012-B7F3-55E0AD9A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49F739-92BA-46FF-930F-B9AA3DE344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4FBFA5B-DAC8-43A3-BEB5-2967FC4E58E5}"/>
              </a:ext>
            </a:extLst>
          </p:cNvPr>
          <p:cNvSpPr>
            <a:spLocks noGrp="1"/>
          </p:cNvSpPr>
          <p:nvPr>
            <p:ph type="dt" sz="half" idx="10"/>
          </p:nvPr>
        </p:nvSpPr>
        <p:spPr/>
        <p:txBody>
          <a:bodyPr/>
          <a:lstStyle/>
          <a:p>
            <a:fld id="{6E4125E0-91CD-4F01-BC87-A51CB2607CBC}" type="datetimeFigureOut">
              <a:rPr lang="en-AU" smtClean="0"/>
              <a:t>12/5/2026</a:t>
            </a:fld>
            <a:endParaRPr lang="en-AU"/>
          </a:p>
        </p:txBody>
      </p:sp>
      <p:sp>
        <p:nvSpPr>
          <p:cNvPr id="8" name="Footer Placeholder 7">
            <a:extLst>
              <a:ext uri="{FF2B5EF4-FFF2-40B4-BE49-F238E27FC236}">
                <a16:creationId xmlns:a16="http://schemas.microsoft.com/office/drawing/2014/main" id="{38D30195-265A-45D0-9E17-03058C2FF0F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0C55212-B0F6-4579-86C8-4752DA372779}"/>
              </a:ext>
            </a:extLst>
          </p:cNvPr>
          <p:cNvSpPr>
            <a:spLocks noGrp="1"/>
          </p:cNvSpPr>
          <p:nvPr>
            <p:ph type="sldNum" sz="quarter" idx="12"/>
          </p:nvPr>
        </p:nvSpPr>
        <p:spPr/>
        <p:txBody>
          <a:bodyPr/>
          <a:lstStyle/>
          <a:p>
            <a:fld id="{2F444698-DF68-4631-855C-20F9CB3D760D}" type="slidenum">
              <a:rPr lang="en-AU" smtClean="0"/>
              <a:t>‹#›</a:t>
            </a:fld>
            <a:endParaRPr lang="en-AU"/>
          </a:p>
        </p:txBody>
      </p:sp>
    </p:spTree>
    <p:extLst>
      <p:ext uri="{BB962C8B-B14F-4D97-AF65-F5344CB8AC3E}">
        <p14:creationId xmlns:p14="http://schemas.microsoft.com/office/powerpoint/2010/main" val="374710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4E55-0923-4178-8BFA-ABFE156CC76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EB54933-1970-4F24-9DF4-B30AD2727225}"/>
              </a:ext>
            </a:extLst>
          </p:cNvPr>
          <p:cNvSpPr>
            <a:spLocks noGrp="1"/>
          </p:cNvSpPr>
          <p:nvPr>
            <p:ph type="dt" sz="half" idx="10"/>
          </p:nvPr>
        </p:nvSpPr>
        <p:spPr/>
        <p:txBody>
          <a:bodyPr/>
          <a:lstStyle/>
          <a:p>
            <a:fld id="{6E4125E0-91CD-4F01-BC87-A51CB2607CBC}" type="datetimeFigureOut">
              <a:rPr lang="en-AU" smtClean="0"/>
              <a:t>12/5/2026</a:t>
            </a:fld>
            <a:endParaRPr lang="en-AU"/>
          </a:p>
        </p:txBody>
      </p:sp>
      <p:sp>
        <p:nvSpPr>
          <p:cNvPr id="4" name="Footer Placeholder 3">
            <a:extLst>
              <a:ext uri="{FF2B5EF4-FFF2-40B4-BE49-F238E27FC236}">
                <a16:creationId xmlns:a16="http://schemas.microsoft.com/office/drawing/2014/main" id="{BD6DEF21-9D28-4D84-B456-6AE81AA1C4F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56B6B79-C7CD-45DC-94D6-61CD676F866C}"/>
              </a:ext>
            </a:extLst>
          </p:cNvPr>
          <p:cNvSpPr>
            <a:spLocks noGrp="1"/>
          </p:cNvSpPr>
          <p:nvPr>
            <p:ph type="sldNum" sz="quarter" idx="12"/>
          </p:nvPr>
        </p:nvSpPr>
        <p:spPr/>
        <p:txBody>
          <a:bodyPr/>
          <a:lstStyle/>
          <a:p>
            <a:fld id="{2F444698-DF68-4631-855C-20F9CB3D760D}" type="slidenum">
              <a:rPr lang="en-AU" smtClean="0"/>
              <a:t>‹#›</a:t>
            </a:fld>
            <a:endParaRPr lang="en-AU"/>
          </a:p>
        </p:txBody>
      </p:sp>
    </p:spTree>
    <p:extLst>
      <p:ext uri="{BB962C8B-B14F-4D97-AF65-F5344CB8AC3E}">
        <p14:creationId xmlns:p14="http://schemas.microsoft.com/office/powerpoint/2010/main" val="30774866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6C09F3-7D50-481B-890B-E4F2CA2B545D}"/>
              </a:ext>
            </a:extLst>
          </p:cNvPr>
          <p:cNvSpPr>
            <a:spLocks noGrp="1"/>
          </p:cNvSpPr>
          <p:nvPr>
            <p:ph type="dt" sz="half" idx="10"/>
          </p:nvPr>
        </p:nvSpPr>
        <p:spPr/>
        <p:txBody>
          <a:bodyPr/>
          <a:lstStyle/>
          <a:p>
            <a:fld id="{6E4125E0-91CD-4F01-BC87-A51CB2607CBC}" type="datetimeFigureOut">
              <a:rPr lang="en-AU" smtClean="0"/>
              <a:t>12/5/2026</a:t>
            </a:fld>
            <a:endParaRPr lang="en-AU"/>
          </a:p>
        </p:txBody>
      </p:sp>
      <p:sp>
        <p:nvSpPr>
          <p:cNvPr id="3" name="Footer Placeholder 2">
            <a:extLst>
              <a:ext uri="{FF2B5EF4-FFF2-40B4-BE49-F238E27FC236}">
                <a16:creationId xmlns:a16="http://schemas.microsoft.com/office/drawing/2014/main" id="{EFEB8BDB-E72B-47FD-BEAA-CFB5678F191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61973D8-BE57-4288-919B-B41B317D0073}"/>
              </a:ext>
            </a:extLst>
          </p:cNvPr>
          <p:cNvSpPr>
            <a:spLocks noGrp="1"/>
          </p:cNvSpPr>
          <p:nvPr>
            <p:ph type="sldNum" sz="quarter" idx="12"/>
          </p:nvPr>
        </p:nvSpPr>
        <p:spPr/>
        <p:txBody>
          <a:bodyPr/>
          <a:lstStyle/>
          <a:p>
            <a:fld id="{2F444698-DF68-4631-855C-20F9CB3D760D}" type="slidenum">
              <a:rPr lang="en-AU" smtClean="0"/>
              <a:t>‹#›</a:t>
            </a:fld>
            <a:endParaRPr lang="en-AU"/>
          </a:p>
        </p:txBody>
      </p:sp>
    </p:spTree>
    <p:extLst>
      <p:ext uri="{BB962C8B-B14F-4D97-AF65-F5344CB8AC3E}">
        <p14:creationId xmlns:p14="http://schemas.microsoft.com/office/powerpoint/2010/main" val="40477044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58AD3-7598-4C0B-ABBA-AC9F2036D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F963BE1-9263-4DC4-B89B-E39645ADB3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1EDBA7F-5102-407B-A8F1-0A2D7851C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FF7A48-C1EA-4C7B-83C5-DCC9CD8F213F}"/>
              </a:ext>
            </a:extLst>
          </p:cNvPr>
          <p:cNvSpPr>
            <a:spLocks noGrp="1"/>
          </p:cNvSpPr>
          <p:nvPr>
            <p:ph type="dt" sz="half" idx="10"/>
          </p:nvPr>
        </p:nvSpPr>
        <p:spPr/>
        <p:txBody>
          <a:bodyPr/>
          <a:lstStyle/>
          <a:p>
            <a:fld id="{6E4125E0-91CD-4F01-BC87-A51CB2607CBC}" type="datetimeFigureOut">
              <a:rPr lang="en-AU" smtClean="0"/>
              <a:t>12/5/2026</a:t>
            </a:fld>
            <a:endParaRPr lang="en-AU"/>
          </a:p>
        </p:txBody>
      </p:sp>
      <p:sp>
        <p:nvSpPr>
          <p:cNvPr id="6" name="Footer Placeholder 5">
            <a:extLst>
              <a:ext uri="{FF2B5EF4-FFF2-40B4-BE49-F238E27FC236}">
                <a16:creationId xmlns:a16="http://schemas.microsoft.com/office/drawing/2014/main" id="{2B47BE2B-845A-4C38-A009-1DF02E542D0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A1C0D42-C0CA-494C-A14B-A192546CA0FF}"/>
              </a:ext>
            </a:extLst>
          </p:cNvPr>
          <p:cNvSpPr>
            <a:spLocks noGrp="1"/>
          </p:cNvSpPr>
          <p:nvPr>
            <p:ph type="sldNum" sz="quarter" idx="12"/>
          </p:nvPr>
        </p:nvSpPr>
        <p:spPr/>
        <p:txBody>
          <a:bodyPr/>
          <a:lstStyle/>
          <a:p>
            <a:fld id="{2F444698-DF68-4631-855C-20F9CB3D760D}" type="slidenum">
              <a:rPr lang="en-AU" smtClean="0"/>
              <a:t>‹#›</a:t>
            </a:fld>
            <a:endParaRPr lang="en-AU"/>
          </a:p>
        </p:txBody>
      </p:sp>
    </p:spTree>
    <p:extLst>
      <p:ext uri="{BB962C8B-B14F-4D97-AF65-F5344CB8AC3E}">
        <p14:creationId xmlns:p14="http://schemas.microsoft.com/office/powerpoint/2010/main" val="3631355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FD6BC-00FA-4B7E-A670-FA52DD7D4A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93546E4-9F96-468C-AA77-2900EB333B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58173F7-B077-4DC8-AD7D-BB2EEAFD5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A804CF-63A7-482B-804C-6EB79BF9B3AF}"/>
              </a:ext>
            </a:extLst>
          </p:cNvPr>
          <p:cNvSpPr>
            <a:spLocks noGrp="1"/>
          </p:cNvSpPr>
          <p:nvPr>
            <p:ph type="dt" sz="half" idx="10"/>
          </p:nvPr>
        </p:nvSpPr>
        <p:spPr/>
        <p:txBody>
          <a:bodyPr/>
          <a:lstStyle/>
          <a:p>
            <a:fld id="{6E4125E0-91CD-4F01-BC87-A51CB2607CBC}" type="datetimeFigureOut">
              <a:rPr lang="en-AU" smtClean="0"/>
              <a:t>12/5/2026</a:t>
            </a:fld>
            <a:endParaRPr lang="en-AU"/>
          </a:p>
        </p:txBody>
      </p:sp>
      <p:sp>
        <p:nvSpPr>
          <p:cNvPr id="6" name="Footer Placeholder 5">
            <a:extLst>
              <a:ext uri="{FF2B5EF4-FFF2-40B4-BE49-F238E27FC236}">
                <a16:creationId xmlns:a16="http://schemas.microsoft.com/office/drawing/2014/main" id="{82E019CD-B32D-48CE-BF2C-9291DB02F0E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5FD8437-D257-4256-AE94-F0B19E5BB7E2}"/>
              </a:ext>
            </a:extLst>
          </p:cNvPr>
          <p:cNvSpPr>
            <a:spLocks noGrp="1"/>
          </p:cNvSpPr>
          <p:nvPr>
            <p:ph type="sldNum" sz="quarter" idx="12"/>
          </p:nvPr>
        </p:nvSpPr>
        <p:spPr/>
        <p:txBody>
          <a:bodyPr/>
          <a:lstStyle/>
          <a:p>
            <a:fld id="{2F444698-DF68-4631-855C-20F9CB3D760D}" type="slidenum">
              <a:rPr lang="en-AU" smtClean="0"/>
              <a:t>‹#›</a:t>
            </a:fld>
            <a:endParaRPr lang="en-AU"/>
          </a:p>
        </p:txBody>
      </p:sp>
    </p:spTree>
    <p:extLst>
      <p:ext uri="{BB962C8B-B14F-4D97-AF65-F5344CB8AC3E}">
        <p14:creationId xmlns:p14="http://schemas.microsoft.com/office/powerpoint/2010/main" val="413537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990A-0E12-453D-9D95-15BA0D791B2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52EBBDB-CB29-41EB-878D-BD517F2564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5C3519D-F4B3-4E16-8CB1-D4BE841E2677}"/>
              </a:ext>
            </a:extLst>
          </p:cNvPr>
          <p:cNvSpPr>
            <a:spLocks noGrp="1"/>
          </p:cNvSpPr>
          <p:nvPr>
            <p:ph type="dt" sz="half" idx="10"/>
          </p:nvPr>
        </p:nvSpPr>
        <p:spPr/>
        <p:txBody>
          <a:bodyPr/>
          <a:lstStyle/>
          <a:p>
            <a:fld id="{6E4125E0-91CD-4F01-BC87-A51CB2607CBC}" type="datetimeFigureOut">
              <a:rPr lang="en-AU" smtClean="0"/>
              <a:t>12/5/2026</a:t>
            </a:fld>
            <a:endParaRPr lang="en-AU"/>
          </a:p>
        </p:txBody>
      </p:sp>
      <p:sp>
        <p:nvSpPr>
          <p:cNvPr id="5" name="Footer Placeholder 4">
            <a:extLst>
              <a:ext uri="{FF2B5EF4-FFF2-40B4-BE49-F238E27FC236}">
                <a16:creationId xmlns:a16="http://schemas.microsoft.com/office/drawing/2014/main" id="{6BF65294-BFCC-4AB9-BF27-E65C29F18E3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163294B-44A7-4B19-B975-31D184F06A54}"/>
              </a:ext>
            </a:extLst>
          </p:cNvPr>
          <p:cNvSpPr>
            <a:spLocks noGrp="1"/>
          </p:cNvSpPr>
          <p:nvPr>
            <p:ph type="sldNum" sz="quarter" idx="12"/>
          </p:nvPr>
        </p:nvSpPr>
        <p:spPr/>
        <p:txBody>
          <a:bodyPr/>
          <a:lstStyle/>
          <a:p>
            <a:fld id="{2F444698-DF68-4631-855C-20F9CB3D760D}" type="slidenum">
              <a:rPr lang="en-AU" smtClean="0"/>
              <a:t>‹#›</a:t>
            </a:fld>
            <a:endParaRPr lang="en-AU"/>
          </a:p>
        </p:txBody>
      </p:sp>
    </p:spTree>
    <p:extLst>
      <p:ext uri="{BB962C8B-B14F-4D97-AF65-F5344CB8AC3E}">
        <p14:creationId xmlns:p14="http://schemas.microsoft.com/office/powerpoint/2010/main" val="1045035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50C2C-20ED-0E45-9603-80B99537928F}"/>
              </a:ext>
            </a:extLst>
          </p:cNvPr>
          <p:cNvSpPr>
            <a:spLocks noGrp="1"/>
          </p:cNvSpPr>
          <p:nvPr>
            <p:ph type="title"/>
          </p:nvPr>
        </p:nvSpPr>
        <p:spPr>
          <a:xfrm>
            <a:off x="443920" y="1571373"/>
            <a:ext cx="7026558" cy="2852737"/>
          </a:xfrm>
        </p:spPr>
        <p:txBody>
          <a:bodyPr anchor="t" anchorCtr="0"/>
          <a:lstStyle>
            <a:lvl1pPr>
              <a:defRPr sz="6000">
                <a:solidFill>
                  <a:schemeClr val="tx1"/>
                </a:solidFill>
              </a:defRPr>
            </a:lvl1pPr>
          </a:lstStyle>
          <a:p>
            <a:endParaRPr lang="en-US"/>
          </a:p>
        </p:txBody>
      </p:sp>
      <p:sp>
        <p:nvSpPr>
          <p:cNvPr id="3" name="Text Placeholder 2">
            <a:extLst>
              <a:ext uri="{FF2B5EF4-FFF2-40B4-BE49-F238E27FC236}">
                <a16:creationId xmlns:a16="http://schemas.microsoft.com/office/drawing/2014/main" id="{B49FBC73-DD95-FF42-BF4E-676806E72F31}"/>
              </a:ext>
            </a:extLst>
          </p:cNvPr>
          <p:cNvSpPr>
            <a:spLocks noGrp="1"/>
          </p:cNvSpPr>
          <p:nvPr>
            <p:ph type="body" idx="1"/>
          </p:nvPr>
        </p:nvSpPr>
        <p:spPr>
          <a:xfrm>
            <a:off x="443920" y="4589463"/>
            <a:ext cx="702655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17" name="Picture 16" descr="Purple hearts and text on a black background&#10;&#10;Description automatically generated">
            <a:extLst>
              <a:ext uri="{FF2B5EF4-FFF2-40B4-BE49-F238E27FC236}">
                <a16:creationId xmlns:a16="http://schemas.microsoft.com/office/drawing/2014/main" id="{DFC1277F-8B13-934E-19A4-D2DEF999949E}"/>
              </a:ext>
            </a:extLst>
          </p:cNvPr>
          <p:cNvPicPr>
            <a:picLocks noChangeAspect="1"/>
          </p:cNvPicPr>
          <p:nvPr userDrawn="1"/>
        </p:nvPicPr>
        <p:blipFill>
          <a:blip r:embed="rId2"/>
          <a:stretch>
            <a:fillRect/>
          </a:stretch>
        </p:blipFill>
        <p:spPr>
          <a:xfrm>
            <a:off x="8978926" y="179290"/>
            <a:ext cx="3033784" cy="1234199"/>
          </a:xfrm>
          <a:prstGeom prst="rect">
            <a:avLst/>
          </a:prstGeom>
        </p:spPr>
      </p:pic>
      <p:grpSp>
        <p:nvGrpSpPr>
          <p:cNvPr id="4" name="Group 3">
            <a:extLst>
              <a:ext uri="{FF2B5EF4-FFF2-40B4-BE49-F238E27FC236}">
                <a16:creationId xmlns:a16="http://schemas.microsoft.com/office/drawing/2014/main" id="{DF491DAD-1700-6230-DB65-69D7034BA08A}"/>
              </a:ext>
            </a:extLst>
          </p:cNvPr>
          <p:cNvGrpSpPr/>
          <p:nvPr userDrawn="1"/>
        </p:nvGrpSpPr>
        <p:grpSpPr>
          <a:xfrm rot="322824">
            <a:off x="6648833" y="3737901"/>
            <a:ext cx="5700444" cy="3730932"/>
            <a:chOff x="3415580" y="4819799"/>
            <a:chExt cx="2186985" cy="1270319"/>
          </a:xfrm>
        </p:grpSpPr>
        <p:sp>
          <p:nvSpPr>
            <p:cNvPr id="5" name="Freeform 4">
              <a:extLst>
                <a:ext uri="{FF2B5EF4-FFF2-40B4-BE49-F238E27FC236}">
                  <a16:creationId xmlns:a16="http://schemas.microsoft.com/office/drawing/2014/main" id="{2567F0F2-4218-372A-56D4-13ECA4BF3A0C}"/>
                </a:ext>
              </a:extLst>
            </p:cNvPr>
            <p:cNvSpPr/>
            <p:nvPr userDrawn="1"/>
          </p:nvSpPr>
          <p:spPr>
            <a:xfrm>
              <a:off x="4400479" y="5397327"/>
              <a:ext cx="750631" cy="506420"/>
            </a:xfrm>
            <a:custGeom>
              <a:avLst/>
              <a:gdLst>
                <a:gd name="connsiteX0" fmla="*/ 383369 w 750631"/>
                <a:gd name="connsiteY0" fmla="*/ 193217 h 506420"/>
                <a:gd name="connsiteX1" fmla="*/ 356899 w 750631"/>
                <a:gd name="connsiteY1" fmla="*/ 2897 h 506420"/>
                <a:gd name="connsiteX2" fmla="*/ 100558 w 750631"/>
                <a:gd name="connsiteY2" fmla="*/ 210658 h 506420"/>
                <a:gd name="connsiteX3" fmla="*/ 2423 w 750631"/>
                <a:gd name="connsiteY3" fmla="*/ 469975 h 506420"/>
                <a:gd name="connsiteX4" fmla="*/ 6065 w 750631"/>
                <a:gd name="connsiteY4" fmla="*/ 480901 h 506420"/>
                <a:gd name="connsiteX5" fmla="*/ 11811 w 750631"/>
                <a:gd name="connsiteY5" fmla="*/ 488186 h 506420"/>
                <a:gd name="connsiteX6" fmla="*/ 18890 w 750631"/>
                <a:gd name="connsiteY6" fmla="*/ 493829 h 506420"/>
                <a:gd name="connsiteX7" fmla="*/ 22738 w 750631"/>
                <a:gd name="connsiteY7" fmla="*/ 495778 h 506420"/>
                <a:gd name="connsiteX8" fmla="*/ 414149 w 750631"/>
                <a:gd name="connsiteY8" fmla="*/ 418265 h 506420"/>
                <a:gd name="connsiteX9" fmla="*/ 744052 w 750631"/>
                <a:gd name="connsiteY9" fmla="*/ 145765 h 506420"/>
                <a:gd name="connsiteX10" fmla="*/ 383369 w 750631"/>
                <a:gd name="connsiteY10" fmla="*/ 193217 h 50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0631" h="506420">
                  <a:moveTo>
                    <a:pt x="383369" y="193217"/>
                  </a:moveTo>
                  <a:cubicBezTo>
                    <a:pt x="405171" y="98980"/>
                    <a:pt x="390551" y="16953"/>
                    <a:pt x="356899" y="2897"/>
                  </a:cubicBezTo>
                  <a:cubicBezTo>
                    <a:pt x="306985" y="-17981"/>
                    <a:pt x="191973" y="76306"/>
                    <a:pt x="100558" y="210658"/>
                  </a:cubicBezTo>
                  <a:cubicBezTo>
                    <a:pt x="27406" y="318181"/>
                    <a:pt x="-10248" y="421548"/>
                    <a:pt x="2423" y="469975"/>
                  </a:cubicBezTo>
                  <a:cubicBezTo>
                    <a:pt x="2936" y="473873"/>
                    <a:pt x="4116" y="477516"/>
                    <a:pt x="6065" y="480901"/>
                  </a:cubicBezTo>
                  <a:cubicBezTo>
                    <a:pt x="7553" y="483569"/>
                    <a:pt x="9502" y="485980"/>
                    <a:pt x="11811" y="488186"/>
                  </a:cubicBezTo>
                  <a:cubicBezTo>
                    <a:pt x="13863" y="490391"/>
                    <a:pt x="16223" y="492289"/>
                    <a:pt x="18890" y="493829"/>
                  </a:cubicBezTo>
                  <a:cubicBezTo>
                    <a:pt x="20070" y="494547"/>
                    <a:pt x="21404" y="495162"/>
                    <a:pt x="22738" y="495778"/>
                  </a:cubicBezTo>
                  <a:cubicBezTo>
                    <a:pt x="77935" y="524044"/>
                    <a:pt x="236552" y="495265"/>
                    <a:pt x="414149" y="418265"/>
                  </a:cubicBezTo>
                  <a:cubicBezTo>
                    <a:pt x="630887" y="324337"/>
                    <a:pt x="784886" y="198962"/>
                    <a:pt x="744052" y="145765"/>
                  </a:cubicBezTo>
                  <a:cubicBezTo>
                    <a:pt x="710144" y="101545"/>
                    <a:pt x="554657" y="125502"/>
                    <a:pt x="383369" y="193217"/>
                  </a:cubicBezTo>
                  <a:close/>
                </a:path>
              </a:pathLst>
            </a:custGeom>
            <a:solidFill>
              <a:srgbClr val="6D3091"/>
            </a:solidFill>
            <a:ln w="5124"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3BF010C-727F-6C5C-8AE3-27752ADE8D35}"/>
                </a:ext>
              </a:extLst>
            </p:cNvPr>
            <p:cNvSpPr/>
            <p:nvPr userDrawn="1"/>
          </p:nvSpPr>
          <p:spPr>
            <a:xfrm>
              <a:off x="4849497" y="4819799"/>
              <a:ext cx="249128" cy="644904"/>
            </a:xfrm>
            <a:custGeom>
              <a:avLst/>
              <a:gdLst>
                <a:gd name="connsiteX0" fmla="*/ 36744 w 249128"/>
                <a:gd name="connsiteY0" fmla="*/ 643934 h 644904"/>
                <a:gd name="connsiteX1" fmla="*/ 210750 w 249128"/>
                <a:gd name="connsiteY1" fmla="*/ 355070 h 644904"/>
                <a:gd name="connsiteX2" fmla="*/ 210135 w 249128"/>
                <a:gd name="connsiteY2" fmla="*/ 491 h 644904"/>
                <a:gd name="connsiteX3" fmla="*/ 32076 w 249128"/>
                <a:gd name="connsiteY3" fmla="*/ 312389 h 644904"/>
                <a:gd name="connsiteX4" fmla="*/ 36744 w 249128"/>
                <a:gd name="connsiteY4" fmla="*/ 643985 h 64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28" h="644904">
                  <a:moveTo>
                    <a:pt x="36744" y="643934"/>
                  </a:moveTo>
                  <a:cubicBezTo>
                    <a:pt x="84196" y="657323"/>
                    <a:pt x="161606" y="530769"/>
                    <a:pt x="210750" y="355070"/>
                  </a:cubicBezTo>
                  <a:cubicBezTo>
                    <a:pt x="261895" y="172394"/>
                    <a:pt x="262152" y="10546"/>
                    <a:pt x="210135" y="491"/>
                  </a:cubicBezTo>
                  <a:cubicBezTo>
                    <a:pt x="158733" y="-9461"/>
                    <a:pt x="78553" y="133099"/>
                    <a:pt x="32076" y="312389"/>
                  </a:cubicBezTo>
                  <a:cubicBezTo>
                    <a:pt x="-12657" y="484958"/>
                    <a:pt x="-10143" y="630750"/>
                    <a:pt x="36744" y="643985"/>
                  </a:cubicBezTo>
                  <a:close/>
                </a:path>
              </a:pathLst>
            </a:custGeom>
            <a:solidFill>
              <a:srgbClr val="CEA8EA"/>
            </a:solidFill>
            <a:ln w="512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1647E2F8-83A7-4FB1-E384-2641AC88BEA6}"/>
                </a:ext>
              </a:extLst>
            </p:cNvPr>
            <p:cNvSpPr/>
            <p:nvPr userDrawn="1"/>
          </p:nvSpPr>
          <p:spPr>
            <a:xfrm>
              <a:off x="5042243" y="5205174"/>
              <a:ext cx="259660" cy="282970"/>
            </a:xfrm>
            <a:custGeom>
              <a:avLst/>
              <a:gdLst>
                <a:gd name="connsiteX0" fmla="*/ 166156 w 259660"/>
                <a:gd name="connsiteY0" fmla="*/ 207157 h 282970"/>
                <a:gd name="connsiteX1" fmla="*/ 255621 w 259660"/>
                <a:gd name="connsiteY1" fmla="*/ 145342 h 282970"/>
                <a:gd name="connsiteX2" fmla="*/ 169798 w 259660"/>
                <a:gd name="connsiteY2" fmla="*/ 135749 h 282970"/>
                <a:gd name="connsiteX3" fmla="*/ 215762 w 259660"/>
                <a:gd name="connsiteY3" fmla="*/ 62955 h 282970"/>
                <a:gd name="connsiteX4" fmla="*/ 141122 w 259660"/>
                <a:gd name="connsiteY4" fmla="*/ 77165 h 282970"/>
                <a:gd name="connsiteX5" fmla="*/ 156717 w 259660"/>
                <a:gd name="connsiteY5" fmla="*/ 1807 h 282970"/>
                <a:gd name="connsiteX6" fmla="*/ 48373 w 259660"/>
                <a:gd name="connsiteY6" fmla="*/ 89272 h 282970"/>
                <a:gd name="connsiteX7" fmla="*/ 122346 w 259660"/>
                <a:gd name="connsiteY7" fmla="*/ 269998 h 282970"/>
                <a:gd name="connsiteX8" fmla="*/ 259571 w 259660"/>
                <a:gd name="connsiteY8" fmla="*/ 261534 h 282970"/>
                <a:gd name="connsiteX9" fmla="*/ 166104 w 259660"/>
                <a:gd name="connsiteY9" fmla="*/ 207157 h 28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660" h="282970">
                  <a:moveTo>
                    <a:pt x="166156" y="207157"/>
                  </a:moveTo>
                  <a:cubicBezTo>
                    <a:pt x="222431" y="188022"/>
                    <a:pt x="261623" y="162014"/>
                    <a:pt x="255621" y="145342"/>
                  </a:cubicBezTo>
                  <a:cubicBezTo>
                    <a:pt x="250594" y="131388"/>
                    <a:pt x="215351" y="128464"/>
                    <a:pt x="169798" y="135749"/>
                  </a:cubicBezTo>
                  <a:cubicBezTo>
                    <a:pt x="205553" y="104354"/>
                    <a:pt x="225406" y="74806"/>
                    <a:pt x="215762" y="62955"/>
                  </a:cubicBezTo>
                  <a:cubicBezTo>
                    <a:pt x="207195" y="52337"/>
                    <a:pt x="177493" y="59006"/>
                    <a:pt x="141122" y="77165"/>
                  </a:cubicBezTo>
                  <a:cubicBezTo>
                    <a:pt x="161436" y="39717"/>
                    <a:pt x="168721" y="9399"/>
                    <a:pt x="156717" y="1807"/>
                  </a:cubicBezTo>
                  <a:cubicBezTo>
                    <a:pt x="139583" y="-9068"/>
                    <a:pt x="89310" y="30278"/>
                    <a:pt x="48373" y="89272"/>
                  </a:cubicBezTo>
                  <a:cubicBezTo>
                    <a:pt x="-47094" y="226907"/>
                    <a:pt x="9899" y="232396"/>
                    <a:pt x="122346" y="269998"/>
                  </a:cubicBezTo>
                  <a:cubicBezTo>
                    <a:pt x="192113" y="293339"/>
                    <a:pt x="256852" y="281899"/>
                    <a:pt x="259571" y="261534"/>
                  </a:cubicBezTo>
                  <a:cubicBezTo>
                    <a:pt x="261828" y="244503"/>
                    <a:pt x="221353" y="222034"/>
                    <a:pt x="166104" y="207157"/>
                  </a:cubicBezTo>
                  <a:close/>
                </a:path>
              </a:pathLst>
            </a:custGeom>
            <a:solidFill>
              <a:srgbClr val="330B41"/>
            </a:solidFill>
            <a:ln w="5124" cap="flat">
              <a:noFill/>
              <a:prstDash val="solid"/>
              <a:miter/>
            </a:ln>
          </p:spPr>
          <p:txBody>
            <a:bodyPr rtlCol="0" anchor="ctr"/>
            <a:lstStyle/>
            <a:p>
              <a:endParaRPr lang="en-US"/>
            </a:p>
          </p:txBody>
        </p:sp>
        <p:sp>
          <p:nvSpPr>
            <p:cNvPr id="8" name="Freeform 11">
              <a:extLst>
                <a:ext uri="{FF2B5EF4-FFF2-40B4-BE49-F238E27FC236}">
                  <a16:creationId xmlns:a16="http://schemas.microsoft.com/office/drawing/2014/main" id="{4828F32B-85B2-A196-58A0-E628F368D509}"/>
                </a:ext>
              </a:extLst>
            </p:cNvPr>
            <p:cNvSpPr/>
            <p:nvPr userDrawn="1"/>
          </p:nvSpPr>
          <p:spPr>
            <a:xfrm>
              <a:off x="4122737" y="5730301"/>
              <a:ext cx="189364" cy="359817"/>
            </a:xfrm>
            <a:custGeom>
              <a:avLst/>
              <a:gdLst>
                <a:gd name="connsiteX0" fmla="*/ 144274 w 189364"/>
                <a:gd name="connsiteY0" fmla="*/ 1366 h 359817"/>
                <a:gd name="connsiteX1" fmla="*/ 8537 w 189364"/>
                <a:gd name="connsiteY1" fmla="*/ 160290 h 359817"/>
                <a:gd name="connsiteX2" fmla="*/ 58041 w 189364"/>
                <a:gd name="connsiteY2" fmla="*/ 357945 h 359817"/>
                <a:gd name="connsiteX3" fmla="*/ 173207 w 189364"/>
                <a:gd name="connsiteY3" fmla="*/ 208050 h 359817"/>
                <a:gd name="connsiteX4" fmla="*/ 144274 w 189364"/>
                <a:gd name="connsiteY4" fmla="*/ 1366 h 35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64" h="359817">
                  <a:moveTo>
                    <a:pt x="144274" y="1366"/>
                  </a:moveTo>
                  <a:cubicBezTo>
                    <a:pt x="91949" y="-10946"/>
                    <a:pt x="31211" y="61386"/>
                    <a:pt x="8537" y="160290"/>
                  </a:cubicBezTo>
                  <a:cubicBezTo>
                    <a:pt x="-13521" y="256681"/>
                    <a:pt x="8640" y="344095"/>
                    <a:pt x="58041" y="357945"/>
                  </a:cubicBezTo>
                  <a:cubicBezTo>
                    <a:pt x="108057" y="371950"/>
                    <a:pt x="148224" y="305928"/>
                    <a:pt x="173207" y="208050"/>
                  </a:cubicBezTo>
                  <a:cubicBezTo>
                    <a:pt x="198856" y="107504"/>
                    <a:pt x="197266" y="13832"/>
                    <a:pt x="144274" y="1366"/>
                  </a:cubicBezTo>
                  <a:close/>
                </a:path>
              </a:pathLst>
            </a:custGeom>
            <a:solidFill>
              <a:srgbClr val="330B41"/>
            </a:solidFill>
            <a:ln w="5124" cap="flat">
              <a:noFill/>
              <a:prstDash val="solid"/>
              <a:miter/>
            </a:ln>
          </p:spPr>
          <p:txBody>
            <a:bodyPr rtlCol="0" anchor="ctr"/>
            <a:lstStyle/>
            <a:p>
              <a:endParaRPr lang="en-US"/>
            </a:p>
          </p:txBody>
        </p:sp>
        <p:sp>
          <p:nvSpPr>
            <p:cNvPr id="9" name="Freeform 12">
              <a:extLst>
                <a:ext uri="{FF2B5EF4-FFF2-40B4-BE49-F238E27FC236}">
                  <a16:creationId xmlns:a16="http://schemas.microsoft.com/office/drawing/2014/main" id="{4FF70FAA-7DF9-D1AE-AD1D-B72330DAA3AF}"/>
                </a:ext>
              </a:extLst>
            </p:cNvPr>
            <p:cNvSpPr/>
            <p:nvPr userDrawn="1"/>
          </p:nvSpPr>
          <p:spPr>
            <a:xfrm>
              <a:off x="4145444" y="5208028"/>
              <a:ext cx="375670" cy="439848"/>
            </a:xfrm>
            <a:custGeom>
              <a:avLst/>
              <a:gdLst>
                <a:gd name="connsiteX0" fmla="*/ 349489 w 375670"/>
                <a:gd name="connsiteY0" fmla="*/ 242213 h 439848"/>
                <a:gd name="connsiteX1" fmla="*/ 349027 w 375670"/>
                <a:gd name="connsiteY1" fmla="*/ 338 h 439848"/>
                <a:gd name="connsiteX2" fmla="*/ 232014 w 375670"/>
                <a:gd name="connsiteY2" fmla="*/ 196608 h 439848"/>
                <a:gd name="connsiteX3" fmla="*/ 167326 w 375670"/>
                <a:gd name="connsiteY3" fmla="*/ 122173 h 439848"/>
                <a:gd name="connsiteX4" fmla="*/ 165787 w 375670"/>
                <a:gd name="connsiteY4" fmla="*/ 121712 h 439848"/>
                <a:gd name="connsiteX5" fmla="*/ 159580 w 375670"/>
                <a:gd name="connsiteY5" fmla="*/ 121199 h 439848"/>
                <a:gd name="connsiteX6" fmla="*/ 149371 w 375670"/>
                <a:gd name="connsiteY6" fmla="*/ 123610 h 439848"/>
                <a:gd name="connsiteX7" fmla="*/ 146139 w 375670"/>
                <a:gd name="connsiteY7" fmla="*/ 125508 h 439848"/>
                <a:gd name="connsiteX8" fmla="*/ 70679 w 375670"/>
                <a:gd name="connsiteY8" fmla="*/ 265246 h 439848"/>
                <a:gd name="connsiteX9" fmla="*/ 12660 w 375670"/>
                <a:gd name="connsiteY9" fmla="*/ 225182 h 439848"/>
                <a:gd name="connsiteX10" fmla="*/ 21124 w 375670"/>
                <a:gd name="connsiteY10" fmla="*/ 353070 h 439848"/>
                <a:gd name="connsiteX11" fmla="*/ 84735 w 375670"/>
                <a:gd name="connsiteY11" fmla="*/ 437918 h 439848"/>
                <a:gd name="connsiteX12" fmla="*/ 85248 w 375670"/>
                <a:gd name="connsiteY12" fmla="*/ 438124 h 439848"/>
                <a:gd name="connsiteX13" fmla="*/ 86479 w 375670"/>
                <a:gd name="connsiteY13" fmla="*/ 438585 h 439848"/>
                <a:gd name="connsiteX14" fmla="*/ 87659 w 375670"/>
                <a:gd name="connsiteY14" fmla="*/ 438996 h 439848"/>
                <a:gd name="connsiteX15" fmla="*/ 88326 w 375670"/>
                <a:gd name="connsiteY15" fmla="*/ 439150 h 439848"/>
                <a:gd name="connsiteX16" fmla="*/ 89044 w 375670"/>
                <a:gd name="connsiteY16" fmla="*/ 439304 h 439848"/>
                <a:gd name="connsiteX17" fmla="*/ 90583 w 375670"/>
                <a:gd name="connsiteY17" fmla="*/ 439611 h 439848"/>
                <a:gd name="connsiteX18" fmla="*/ 96123 w 375670"/>
                <a:gd name="connsiteY18" fmla="*/ 439663 h 439848"/>
                <a:gd name="connsiteX19" fmla="*/ 160708 w 375670"/>
                <a:gd name="connsiteY19" fmla="*/ 364458 h 439848"/>
                <a:gd name="connsiteX20" fmla="*/ 233912 w 375670"/>
                <a:gd name="connsiteY20" fmla="*/ 439765 h 439848"/>
                <a:gd name="connsiteX21" fmla="*/ 349489 w 375670"/>
                <a:gd name="connsiteY21" fmla="*/ 242162 h 43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5670" h="439848">
                  <a:moveTo>
                    <a:pt x="349489" y="242213"/>
                  </a:moveTo>
                  <a:cubicBezTo>
                    <a:pt x="384372" y="117608"/>
                    <a:pt x="384577" y="7212"/>
                    <a:pt x="349027" y="338"/>
                  </a:cubicBezTo>
                  <a:cubicBezTo>
                    <a:pt x="315580" y="-6177"/>
                    <a:pt x="264178" y="82211"/>
                    <a:pt x="232014" y="196608"/>
                  </a:cubicBezTo>
                  <a:cubicBezTo>
                    <a:pt x="212264" y="155312"/>
                    <a:pt x="188307" y="127560"/>
                    <a:pt x="167326" y="122173"/>
                  </a:cubicBezTo>
                  <a:cubicBezTo>
                    <a:pt x="166813" y="122019"/>
                    <a:pt x="166300" y="121814"/>
                    <a:pt x="165787" y="121712"/>
                  </a:cubicBezTo>
                  <a:cubicBezTo>
                    <a:pt x="163735" y="121250"/>
                    <a:pt x="161683" y="121096"/>
                    <a:pt x="159580" y="121199"/>
                  </a:cubicBezTo>
                  <a:cubicBezTo>
                    <a:pt x="156040" y="121250"/>
                    <a:pt x="152654" y="122019"/>
                    <a:pt x="149371" y="123610"/>
                  </a:cubicBezTo>
                  <a:cubicBezTo>
                    <a:pt x="148243" y="124174"/>
                    <a:pt x="147165" y="124790"/>
                    <a:pt x="146139" y="125508"/>
                  </a:cubicBezTo>
                  <a:cubicBezTo>
                    <a:pt x="118335" y="140949"/>
                    <a:pt x="87761" y="196352"/>
                    <a:pt x="70679" y="265246"/>
                  </a:cubicBezTo>
                  <a:cubicBezTo>
                    <a:pt x="49800" y="233082"/>
                    <a:pt x="27023" y="216153"/>
                    <a:pt x="12660" y="225182"/>
                  </a:cubicBezTo>
                  <a:cubicBezTo>
                    <a:pt x="-7193" y="237647"/>
                    <a:pt x="-3192" y="295000"/>
                    <a:pt x="21124" y="353070"/>
                  </a:cubicBezTo>
                  <a:cubicBezTo>
                    <a:pt x="39592" y="397238"/>
                    <a:pt x="64831" y="429813"/>
                    <a:pt x="84735" y="437918"/>
                  </a:cubicBezTo>
                  <a:cubicBezTo>
                    <a:pt x="84889" y="437970"/>
                    <a:pt x="85042" y="438072"/>
                    <a:pt x="85248" y="438124"/>
                  </a:cubicBezTo>
                  <a:cubicBezTo>
                    <a:pt x="85658" y="438277"/>
                    <a:pt x="86068" y="438431"/>
                    <a:pt x="86479" y="438585"/>
                  </a:cubicBezTo>
                  <a:cubicBezTo>
                    <a:pt x="86889" y="438739"/>
                    <a:pt x="87248" y="438893"/>
                    <a:pt x="87659" y="438996"/>
                  </a:cubicBezTo>
                  <a:cubicBezTo>
                    <a:pt x="87864" y="439047"/>
                    <a:pt x="88120" y="439098"/>
                    <a:pt x="88326" y="439150"/>
                  </a:cubicBezTo>
                  <a:cubicBezTo>
                    <a:pt x="88582" y="439201"/>
                    <a:pt x="88838" y="439252"/>
                    <a:pt x="89044" y="439304"/>
                  </a:cubicBezTo>
                  <a:cubicBezTo>
                    <a:pt x="89557" y="439406"/>
                    <a:pt x="90070" y="439560"/>
                    <a:pt x="90583" y="439611"/>
                  </a:cubicBezTo>
                  <a:cubicBezTo>
                    <a:pt x="92532" y="439919"/>
                    <a:pt x="94379" y="439919"/>
                    <a:pt x="96123" y="439663"/>
                  </a:cubicBezTo>
                  <a:cubicBezTo>
                    <a:pt x="116694" y="437508"/>
                    <a:pt x="141010" y="408575"/>
                    <a:pt x="160708" y="364458"/>
                  </a:cubicBezTo>
                  <a:cubicBezTo>
                    <a:pt x="183177" y="411243"/>
                    <a:pt x="211084" y="440894"/>
                    <a:pt x="233912" y="439765"/>
                  </a:cubicBezTo>
                  <a:cubicBezTo>
                    <a:pt x="266487" y="442792"/>
                    <a:pt x="317016" y="358149"/>
                    <a:pt x="349489" y="242162"/>
                  </a:cubicBezTo>
                  <a:close/>
                </a:path>
              </a:pathLst>
            </a:custGeom>
            <a:solidFill>
              <a:srgbClr val="6D3091"/>
            </a:solidFill>
            <a:ln w="5124" cap="flat">
              <a:noFill/>
              <a:prstDash val="solid"/>
              <a:miter/>
            </a:ln>
          </p:spPr>
          <p:txBody>
            <a:bodyPr rtlCol="0" anchor="ctr"/>
            <a:lstStyle/>
            <a:p>
              <a:endParaRPr lang="en-US"/>
            </a:p>
          </p:txBody>
        </p:sp>
        <p:sp>
          <p:nvSpPr>
            <p:cNvPr id="10" name="Freeform 13">
              <a:extLst>
                <a:ext uri="{FF2B5EF4-FFF2-40B4-BE49-F238E27FC236}">
                  <a16:creationId xmlns:a16="http://schemas.microsoft.com/office/drawing/2014/main" id="{FD77889D-0CDF-1BB8-C2E0-FDE1E902F7C6}"/>
                </a:ext>
              </a:extLst>
            </p:cNvPr>
            <p:cNvSpPr/>
            <p:nvPr userDrawn="1"/>
          </p:nvSpPr>
          <p:spPr>
            <a:xfrm>
              <a:off x="4411552" y="4889528"/>
              <a:ext cx="371628" cy="452879"/>
            </a:xfrm>
            <a:custGeom>
              <a:avLst/>
              <a:gdLst>
                <a:gd name="connsiteX0" fmla="*/ 338131 w 371628"/>
                <a:gd name="connsiteY0" fmla="*/ 441956 h 452879"/>
                <a:gd name="connsiteX1" fmla="*/ 298323 w 371628"/>
                <a:gd name="connsiteY1" fmla="*/ 83684 h 452879"/>
                <a:gd name="connsiteX2" fmla="*/ 14281 w 371628"/>
                <a:gd name="connsiteY2" fmla="*/ 47057 h 452879"/>
                <a:gd name="connsiteX3" fmla="*/ 126215 w 371628"/>
                <a:gd name="connsiteY3" fmla="*/ 288624 h 452879"/>
                <a:gd name="connsiteX4" fmla="*/ 338183 w 371628"/>
                <a:gd name="connsiteY4" fmla="*/ 441956 h 45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28" h="452879">
                  <a:moveTo>
                    <a:pt x="338131" y="441956"/>
                  </a:moveTo>
                  <a:cubicBezTo>
                    <a:pt x="384557" y="398814"/>
                    <a:pt x="392457" y="202236"/>
                    <a:pt x="298323" y="83684"/>
                  </a:cubicBezTo>
                  <a:cubicBezTo>
                    <a:pt x="200958" y="-38972"/>
                    <a:pt x="58706" y="-4601"/>
                    <a:pt x="14281" y="47057"/>
                  </a:cubicBezTo>
                  <a:cubicBezTo>
                    <a:pt x="-28913" y="97330"/>
                    <a:pt x="30902" y="174842"/>
                    <a:pt x="126215" y="288624"/>
                  </a:cubicBezTo>
                  <a:cubicBezTo>
                    <a:pt x="218502" y="398814"/>
                    <a:pt x="292937" y="483970"/>
                    <a:pt x="338183" y="441956"/>
                  </a:cubicBezTo>
                  <a:close/>
                </a:path>
              </a:pathLst>
            </a:custGeom>
            <a:solidFill>
              <a:srgbClr val="330B41"/>
            </a:solidFill>
            <a:ln w="5124" cap="flat">
              <a:noFill/>
              <a:prstDash val="solid"/>
              <a:miter/>
            </a:ln>
          </p:spPr>
          <p:txBody>
            <a:bodyPr rtlCol="0" anchor="ctr"/>
            <a:lstStyle/>
            <a:p>
              <a:endParaRPr lang="en-US"/>
            </a:p>
          </p:txBody>
        </p:sp>
        <p:sp>
          <p:nvSpPr>
            <p:cNvPr id="12" name="Freeform 14">
              <a:extLst>
                <a:ext uri="{FF2B5EF4-FFF2-40B4-BE49-F238E27FC236}">
                  <a16:creationId xmlns:a16="http://schemas.microsoft.com/office/drawing/2014/main" id="{FE1F5AE0-3D3E-2C34-F348-4E6AF640475F}"/>
                </a:ext>
              </a:extLst>
            </p:cNvPr>
            <p:cNvSpPr/>
            <p:nvPr userDrawn="1"/>
          </p:nvSpPr>
          <p:spPr>
            <a:xfrm>
              <a:off x="3929164" y="4949632"/>
              <a:ext cx="433564" cy="359930"/>
            </a:xfrm>
            <a:custGeom>
              <a:avLst/>
              <a:gdLst>
                <a:gd name="connsiteX0" fmla="*/ 51189 w 433564"/>
                <a:gd name="connsiteY0" fmla="*/ 337889 h 359930"/>
                <a:gd name="connsiteX1" fmla="*/ 65450 w 433564"/>
                <a:gd name="connsiteY1" fmla="*/ 345379 h 359930"/>
                <a:gd name="connsiteX2" fmla="*/ 370474 w 433564"/>
                <a:gd name="connsiteY2" fmla="*/ 276894 h 359930"/>
                <a:gd name="connsiteX3" fmla="*/ 382375 w 433564"/>
                <a:gd name="connsiteY3" fmla="*/ 21990 h 359930"/>
                <a:gd name="connsiteX4" fmla="*/ 368114 w 433564"/>
                <a:gd name="connsiteY4" fmla="*/ 14552 h 359930"/>
                <a:gd name="connsiteX5" fmla="*/ 63090 w 433564"/>
                <a:gd name="connsiteY5" fmla="*/ 83036 h 359930"/>
                <a:gd name="connsiteX6" fmla="*/ 51189 w 433564"/>
                <a:gd name="connsiteY6" fmla="*/ 337940 h 35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64" h="359930">
                  <a:moveTo>
                    <a:pt x="51189" y="337889"/>
                  </a:moveTo>
                  <a:cubicBezTo>
                    <a:pt x="55755" y="341223"/>
                    <a:pt x="60526" y="343686"/>
                    <a:pt x="65450" y="345379"/>
                  </a:cubicBezTo>
                  <a:cubicBezTo>
                    <a:pt x="120289" y="374978"/>
                    <a:pt x="278700" y="362872"/>
                    <a:pt x="370474" y="276894"/>
                  </a:cubicBezTo>
                  <a:cubicBezTo>
                    <a:pt x="472354" y="181530"/>
                    <a:pt x="431520" y="57694"/>
                    <a:pt x="382375" y="21990"/>
                  </a:cubicBezTo>
                  <a:cubicBezTo>
                    <a:pt x="377810" y="18656"/>
                    <a:pt x="373039" y="16193"/>
                    <a:pt x="368114" y="14552"/>
                  </a:cubicBezTo>
                  <a:cubicBezTo>
                    <a:pt x="313276" y="-15048"/>
                    <a:pt x="154864" y="-2941"/>
                    <a:pt x="63090" y="83036"/>
                  </a:cubicBezTo>
                  <a:cubicBezTo>
                    <a:pt x="-38789" y="178400"/>
                    <a:pt x="2045" y="302236"/>
                    <a:pt x="51189" y="337940"/>
                  </a:cubicBezTo>
                  <a:close/>
                </a:path>
              </a:pathLst>
            </a:custGeom>
            <a:solidFill>
              <a:srgbClr val="CEA8EA"/>
            </a:solidFill>
            <a:ln w="5124" cap="flat">
              <a:noFill/>
              <a:prstDash val="solid"/>
              <a:miter/>
            </a:ln>
          </p:spPr>
          <p:txBody>
            <a:bodyPr rtlCol="0" anchor="ctr"/>
            <a:lstStyle/>
            <a:p>
              <a:endParaRPr lang="en-US"/>
            </a:p>
          </p:txBody>
        </p:sp>
        <p:sp>
          <p:nvSpPr>
            <p:cNvPr id="13" name="Freeform 15">
              <a:extLst>
                <a:ext uri="{FF2B5EF4-FFF2-40B4-BE49-F238E27FC236}">
                  <a16:creationId xmlns:a16="http://schemas.microsoft.com/office/drawing/2014/main" id="{D52561A2-5122-B28F-5E4C-44351F3827B9}"/>
                </a:ext>
              </a:extLst>
            </p:cNvPr>
            <p:cNvSpPr/>
            <p:nvPr userDrawn="1"/>
          </p:nvSpPr>
          <p:spPr>
            <a:xfrm>
              <a:off x="3415580" y="5314447"/>
              <a:ext cx="718572" cy="737201"/>
            </a:xfrm>
            <a:custGeom>
              <a:avLst/>
              <a:gdLst>
                <a:gd name="connsiteX0" fmla="*/ 653367 w 718572"/>
                <a:gd name="connsiteY0" fmla="*/ 185605 h 737201"/>
                <a:gd name="connsiteX1" fmla="*/ 428523 w 718572"/>
                <a:gd name="connsiteY1" fmla="*/ 8726 h 737201"/>
                <a:gd name="connsiteX2" fmla="*/ 429549 w 718572"/>
                <a:gd name="connsiteY2" fmla="*/ 266503 h 737201"/>
                <a:gd name="connsiteX3" fmla="*/ 403541 w 718572"/>
                <a:gd name="connsiteY3" fmla="*/ 241162 h 737201"/>
                <a:gd name="connsiteX4" fmla="*/ 11360 w 718572"/>
                <a:gd name="connsiteY4" fmla="*/ 260347 h 737201"/>
                <a:gd name="connsiteX5" fmla="*/ 220763 w 718572"/>
                <a:gd name="connsiteY5" fmla="*/ 559318 h 737201"/>
                <a:gd name="connsiteX6" fmla="*/ 543792 w 718572"/>
                <a:gd name="connsiteY6" fmla="*/ 715010 h 737201"/>
                <a:gd name="connsiteX7" fmla="*/ 502650 w 718572"/>
                <a:gd name="connsiteY7" fmla="*/ 371358 h 737201"/>
                <a:gd name="connsiteX8" fmla="*/ 681838 w 718572"/>
                <a:gd name="connsiteY8" fmla="*/ 443126 h 737201"/>
                <a:gd name="connsiteX9" fmla="*/ 653367 w 718572"/>
                <a:gd name="connsiteY9" fmla="*/ 185554 h 73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572" h="737201">
                  <a:moveTo>
                    <a:pt x="653367" y="185605"/>
                  </a:moveTo>
                  <a:cubicBezTo>
                    <a:pt x="583292" y="61872"/>
                    <a:pt x="492750" y="-29286"/>
                    <a:pt x="428523" y="8726"/>
                  </a:cubicBezTo>
                  <a:cubicBezTo>
                    <a:pt x="370094" y="43302"/>
                    <a:pt x="372813" y="155698"/>
                    <a:pt x="429549" y="266503"/>
                  </a:cubicBezTo>
                  <a:cubicBezTo>
                    <a:pt x="421290" y="257680"/>
                    <a:pt x="412621" y="249164"/>
                    <a:pt x="403541" y="241162"/>
                  </a:cubicBezTo>
                  <a:cubicBezTo>
                    <a:pt x="242513" y="99115"/>
                    <a:pt x="58863" y="179859"/>
                    <a:pt x="11360" y="260347"/>
                  </a:cubicBezTo>
                  <a:cubicBezTo>
                    <a:pt x="-34809" y="338630"/>
                    <a:pt x="64660" y="428762"/>
                    <a:pt x="220763" y="559318"/>
                  </a:cubicBezTo>
                  <a:cubicBezTo>
                    <a:pt x="371889" y="685719"/>
                    <a:pt x="492955" y="782622"/>
                    <a:pt x="543792" y="715010"/>
                  </a:cubicBezTo>
                  <a:cubicBezTo>
                    <a:pt x="582215" y="663968"/>
                    <a:pt x="572366" y="506018"/>
                    <a:pt x="502650" y="371358"/>
                  </a:cubicBezTo>
                  <a:cubicBezTo>
                    <a:pt x="564517" y="437380"/>
                    <a:pt x="635258" y="468057"/>
                    <a:pt x="681838" y="443126"/>
                  </a:cubicBezTo>
                  <a:cubicBezTo>
                    <a:pt x="744576" y="409474"/>
                    <a:pt x="721594" y="306055"/>
                    <a:pt x="653367" y="185554"/>
                  </a:cubicBezTo>
                  <a:close/>
                </a:path>
              </a:pathLst>
            </a:custGeom>
            <a:solidFill>
              <a:srgbClr val="CEA8EA"/>
            </a:solidFill>
            <a:ln w="5124" cap="flat">
              <a:noFill/>
              <a:prstDash val="solid"/>
              <a:miter/>
            </a:ln>
          </p:spPr>
          <p:txBody>
            <a:bodyPr rtlCol="0" anchor="ctr"/>
            <a:lstStyle/>
            <a:p>
              <a:endParaRPr lang="en-US"/>
            </a:p>
          </p:txBody>
        </p:sp>
        <p:sp>
          <p:nvSpPr>
            <p:cNvPr id="14" name="Freeform 16">
              <a:extLst>
                <a:ext uri="{FF2B5EF4-FFF2-40B4-BE49-F238E27FC236}">
                  <a16:creationId xmlns:a16="http://schemas.microsoft.com/office/drawing/2014/main" id="{E93ECF26-17B9-F2BB-695B-C2AF9DAB5E1F}"/>
                </a:ext>
              </a:extLst>
            </p:cNvPr>
            <p:cNvSpPr/>
            <p:nvPr userDrawn="1"/>
          </p:nvSpPr>
          <p:spPr>
            <a:xfrm>
              <a:off x="5187978" y="4891900"/>
              <a:ext cx="414587" cy="371252"/>
            </a:xfrm>
            <a:custGeom>
              <a:avLst/>
              <a:gdLst>
                <a:gd name="connsiteX0" fmla="*/ 389979 w 414587"/>
                <a:gd name="connsiteY0" fmla="*/ 109783 h 371252"/>
                <a:gd name="connsiteX1" fmla="*/ 280507 w 414587"/>
                <a:gd name="connsiteY1" fmla="*/ 3030 h 371252"/>
                <a:gd name="connsiteX2" fmla="*/ 255832 w 414587"/>
                <a:gd name="connsiteY2" fmla="*/ 104551 h 371252"/>
                <a:gd name="connsiteX3" fmla="*/ 181653 w 414587"/>
                <a:gd name="connsiteY3" fmla="*/ 62383 h 371252"/>
                <a:gd name="connsiteX4" fmla="*/ 182115 w 414587"/>
                <a:gd name="connsiteY4" fmla="*/ 171650 h 371252"/>
                <a:gd name="connsiteX5" fmla="*/ 171086 w 414587"/>
                <a:gd name="connsiteY5" fmla="*/ 160928 h 371252"/>
                <a:gd name="connsiteX6" fmla="*/ 4826 w 414587"/>
                <a:gd name="connsiteY6" fmla="*/ 169085 h 371252"/>
                <a:gd name="connsiteX7" fmla="*/ 93573 w 414587"/>
                <a:gd name="connsiteY7" fmla="*/ 295844 h 371252"/>
                <a:gd name="connsiteX8" fmla="*/ 230490 w 414587"/>
                <a:gd name="connsiteY8" fmla="*/ 361866 h 371252"/>
                <a:gd name="connsiteX9" fmla="*/ 213048 w 414587"/>
                <a:gd name="connsiteY9" fmla="*/ 216177 h 371252"/>
                <a:gd name="connsiteX10" fmla="*/ 289022 w 414587"/>
                <a:gd name="connsiteY10" fmla="*/ 246597 h 371252"/>
                <a:gd name="connsiteX11" fmla="*/ 303796 w 414587"/>
                <a:gd name="connsiteY11" fmla="*/ 205609 h 371252"/>
                <a:gd name="connsiteX12" fmla="*/ 390543 w 414587"/>
                <a:gd name="connsiteY12" fmla="*/ 248290 h 371252"/>
                <a:gd name="connsiteX13" fmla="*/ 389979 w 414587"/>
                <a:gd name="connsiteY13" fmla="*/ 109783 h 37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587" h="371252">
                  <a:moveTo>
                    <a:pt x="389979" y="109783"/>
                  </a:moveTo>
                  <a:cubicBezTo>
                    <a:pt x="359712" y="40068"/>
                    <a:pt x="316775" y="-13540"/>
                    <a:pt x="280507" y="3030"/>
                  </a:cubicBezTo>
                  <a:cubicBezTo>
                    <a:pt x="253882" y="15188"/>
                    <a:pt x="245521" y="56483"/>
                    <a:pt x="255832" y="104551"/>
                  </a:cubicBezTo>
                  <a:cubicBezTo>
                    <a:pt x="230541" y="70334"/>
                    <a:pt x="202789" y="49917"/>
                    <a:pt x="181653" y="62383"/>
                  </a:cubicBezTo>
                  <a:cubicBezTo>
                    <a:pt x="156876" y="77054"/>
                    <a:pt x="158056" y="124711"/>
                    <a:pt x="182115" y="171650"/>
                  </a:cubicBezTo>
                  <a:cubicBezTo>
                    <a:pt x="178627" y="167905"/>
                    <a:pt x="174933" y="164314"/>
                    <a:pt x="171086" y="160928"/>
                  </a:cubicBezTo>
                  <a:cubicBezTo>
                    <a:pt x="102807" y="100703"/>
                    <a:pt x="24986" y="134971"/>
                    <a:pt x="4826" y="169085"/>
                  </a:cubicBezTo>
                  <a:cubicBezTo>
                    <a:pt x="-14770" y="202275"/>
                    <a:pt x="27397" y="240493"/>
                    <a:pt x="93573" y="295844"/>
                  </a:cubicBezTo>
                  <a:cubicBezTo>
                    <a:pt x="157646" y="349400"/>
                    <a:pt x="208945" y="390491"/>
                    <a:pt x="230490" y="361866"/>
                  </a:cubicBezTo>
                  <a:cubicBezTo>
                    <a:pt x="246752" y="340218"/>
                    <a:pt x="242597" y="273273"/>
                    <a:pt x="213048" y="216177"/>
                  </a:cubicBezTo>
                  <a:cubicBezTo>
                    <a:pt x="239262" y="244186"/>
                    <a:pt x="269272" y="257165"/>
                    <a:pt x="289022" y="246597"/>
                  </a:cubicBezTo>
                  <a:cubicBezTo>
                    <a:pt x="302360" y="239467"/>
                    <a:pt x="306566" y="224847"/>
                    <a:pt x="303796" y="205609"/>
                  </a:cubicBezTo>
                  <a:cubicBezTo>
                    <a:pt x="332113" y="240544"/>
                    <a:pt x="365714" y="258345"/>
                    <a:pt x="390543" y="248290"/>
                  </a:cubicBezTo>
                  <a:cubicBezTo>
                    <a:pt x="425785" y="233978"/>
                    <a:pt x="419424" y="177703"/>
                    <a:pt x="389979" y="109783"/>
                  </a:cubicBezTo>
                  <a:close/>
                </a:path>
              </a:pathLst>
            </a:custGeom>
            <a:solidFill>
              <a:srgbClr val="CEA8EA"/>
            </a:solidFill>
            <a:ln w="5124" cap="flat">
              <a:noFill/>
              <a:prstDash val="solid"/>
              <a:miter/>
            </a:ln>
          </p:spPr>
          <p:txBody>
            <a:bodyPr rtlCol="0" anchor="ctr"/>
            <a:lstStyle/>
            <a:p>
              <a:endParaRPr lang="en-US"/>
            </a:p>
          </p:txBody>
        </p:sp>
      </p:grpSp>
    </p:spTree>
    <p:extLst>
      <p:ext uri="{BB962C8B-B14F-4D97-AF65-F5344CB8AC3E}">
        <p14:creationId xmlns:p14="http://schemas.microsoft.com/office/powerpoint/2010/main" val="6230970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CB0372-2188-4CA2-AEFD-8685058FD5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55F9D0B-5436-4AA3-BD97-93125221C2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7AA28C7-43B9-4082-9098-A00507C6265A}"/>
              </a:ext>
            </a:extLst>
          </p:cNvPr>
          <p:cNvSpPr>
            <a:spLocks noGrp="1"/>
          </p:cNvSpPr>
          <p:nvPr>
            <p:ph type="dt" sz="half" idx="10"/>
          </p:nvPr>
        </p:nvSpPr>
        <p:spPr/>
        <p:txBody>
          <a:bodyPr/>
          <a:lstStyle/>
          <a:p>
            <a:fld id="{6E4125E0-91CD-4F01-BC87-A51CB2607CBC}" type="datetimeFigureOut">
              <a:rPr lang="en-AU" smtClean="0"/>
              <a:t>12/5/2026</a:t>
            </a:fld>
            <a:endParaRPr lang="en-AU"/>
          </a:p>
        </p:txBody>
      </p:sp>
      <p:sp>
        <p:nvSpPr>
          <p:cNvPr id="5" name="Footer Placeholder 4">
            <a:extLst>
              <a:ext uri="{FF2B5EF4-FFF2-40B4-BE49-F238E27FC236}">
                <a16:creationId xmlns:a16="http://schemas.microsoft.com/office/drawing/2014/main" id="{52E381A1-3922-4F87-9371-9FF44422F6F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63C7F3E-B411-4A70-B8EE-20CFE30F4780}"/>
              </a:ext>
            </a:extLst>
          </p:cNvPr>
          <p:cNvSpPr>
            <a:spLocks noGrp="1"/>
          </p:cNvSpPr>
          <p:nvPr>
            <p:ph type="sldNum" sz="quarter" idx="12"/>
          </p:nvPr>
        </p:nvSpPr>
        <p:spPr/>
        <p:txBody>
          <a:bodyPr/>
          <a:lstStyle/>
          <a:p>
            <a:fld id="{2F444698-DF68-4631-855C-20F9CB3D760D}" type="slidenum">
              <a:rPr lang="en-AU" smtClean="0"/>
              <a:t>‹#›</a:t>
            </a:fld>
            <a:endParaRPr lang="en-AU"/>
          </a:p>
        </p:txBody>
      </p:sp>
    </p:spTree>
    <p:extLst>
      <p:ext uri="{BB962C8B-B14F-4D97-AF65-F5344CB8AC3E}">
        <p14:creationId xmlns:p14="http://schemas.microsoft.com/office/powerpoint/2010/main" val="937187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5328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ts">
    <p:spTree>
      <p:nvGrpSpPr>
        <p:cNvPr id="1" name=""/>
        <p:cNvGrpSpPr/>
        <p:nvPr/>
      </p:nvGrpSpPr>
      <p:grpSpPr>
        <a:xfrm>
          <a:off x="0" y="0"/>
          <a:ext cx="0" cy="0"/>
          <a:chOff x="0" y="0"/>
          <a:chExt cx="0" cy="0"/>
        </a:xfrm>
      </p:grpSpPr>
      <p:sp>
        <p:nvSpPr>
          <p:cNvPr id="14" name="Rounded Rectangle 13"/>
          <p:cNvSpPr/>
          <p:nvPr userDrawn="1"/>
        </p:nvSpPr>
        <p:spPr>
          <a:xfrm rot="12895869">
            <a:off x="9110909" y="5721049"/>
            <a:ext cx="4434419" cy="2571793"/>
          </a:xfrm>
          <a:prstGeom prst="roundRect">
            <a:avLst>
              <a:gd name="adj" fmla="val 50000"/>
            </a:avLst>
          </a:prstGeom>
          <a:solidFill>
            <a:srgbClr val="40C66D">
              <a:alpha val="10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p:txBody>
          <a:bodyPr/>
          <a:lstStyle/>
          <a:p>
            <a:r>
              <a:rPr lang="en-US"/>
              <a:t>Safe Steps Disability Team</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148C15A-5039-7A4E-ACA5-D4EFCE8A98E5}" type="slidenum">
              <a:rPr lang="en-US" smtClean="0"/>
              <a:pPr/>
              <a:t>‹#›</a:t>
            </a:fld>
            <a:endParaRPr lang="en-US"/>
          </a:p>
        </p:txBody>
      </p:sp>
      <p:sp>
        <p:nvSpPr>
          <p:cNvPr id="11" name="Text Placeholder 10"/>
          <p:cNvSpPr>
            <a:spLocks noGrp="1"/>
          </p:cNvSpPr>
          <p:nvPr>
            <p:ph type="body" sz="quarter" idx="16"/>
          </p:nvPr>
        </p:nvSpPr>
        <p:spPr>
          <a:xfrm>
            <a:off x="728665" y="3454930"/>
            <a:ext cx="3240087" cy="1074541"/>
          </a:xfrm>
        </p:spPr>
        <p:txBody>
          <a:bodyPr>
            <a:noAutofit/>
          </a:bodyPr>
          <a:lstStyle>
            <a:lvl1pPr algn="ctr">
              <a:lnSpc>
                <a:spcPct val="100000"/>
              </a:lnSpc>
              <a:defRPr sz="2000" b="0" i="0">
                <a:solidFill>
                  <a:srgbClr val="7050C7"/>
                </a:solidFill>
                <a:latin typeface="Proxima Nova Light" charset="0"/>
                <a:ea typeface="Proxima Nova Light" charset="0"/>
                <a:cs typeface="Proxima Nova Light" charset="0"/>
              </a:defRPr>
            </a:lvl1pPr>
          </a:lstStyle>
          <a:p>
            <a:pPr lvl="0"/>
            <a:r>
              <a:rPr lang="en-US"/>
              <a:t>Click to edit Master text styles</a:t>
            </a:r>
          </a:p>
        </p:txBody>
      </p:sp>
      <p:sp>
        <p:nvSpPr>
          <p:cNvPr id="12" name="Text Placeholder 10"/>
          <p:cNvSpPr>
            <a:spLocks noGrp="1"/>
          </p:cNvSpPr>
          <p:nvPr>
            <p:ph type="body" sz="quarter" idx="17"/>
          </p:nvPr>
        </p:nvSpPr>
        <p:spPr>
          <a:xfrm>
            <a:off x="4461269" y="3454929"/>
            <a:ext cx="3240087" cy="1074543"/>
          </a:xfrm>
        </p:spPr>
        <p:txBody>
          <a:bodyPr>
            <a:noAutofit/>
          </a:bodyPr>
          <a:lstStyle>
            <a:lvl1pPr algn="ctr">
              <a:lnSpc>
                <a:spcPct val="100000"/>
              </a:lnSpc>
              <a:defRPr sz="2000" b="0" i="0">
                <a:solidFill>
                  <a:srgbClr val="7050C7"/>
                </a:solidFill>
                <a:latin typeface="Proxima Nova Light" charset="0"/>
                <a:ea typeface="Proxima Nova Light" charset="0"/>
                <a:cs typeface="Proxima Nova Light" charset="0"/>
              </a:defRPr>
            </a:lvl1pPr>
          </a:lstStyle>
          <a:p>
            <a:pPr lvl="0"/>
            <a:r>
              <a:rPr lang="en-US"/>
              <a:t>Click to edit Master text styles</a:t>
            </a:r>
          </a:p>
        </p:txBody>
      </p:sp>
      <p:sp>
        <p:nvSpPr>
          <p:cNvPr id="13" name="Text Placeholder 10"/>
          <p:cNvSpPr>
            <a:spLocks noGrp="1"/>
          </p:cNvSpPr>
          <p:nvPr>
            <p:ph type="body" sz="quarter" idx="18"/>
          </p:nvPr>
        </p:nvSpPr>
        <p:spPr>
          <a:xfrm>
            <a:off x="8194358" y="3454929"/>
            <a:ext cx="3240087" cy="1074543"/>
          </a:xfrm>
        </p:spPr>
        <p:txBody>
          <a:bodyPr>
            <a:noAutofit/>
          </a:bodyPr>
          <a:lstStyle>
            <a:lvl1pPr algn="ctr">
              <a:lnSpc>
                <a:spcPct val="100000"/>
              </a:lnSpc>
              <a:defRPr sz="2000" b="0" i="0">
                <a:solidFill>
                  <a:srgbClr val="7050C7"/>
                </a:solidFill>
                <a:latin typeface="Proxima Nova Light" charset="0"/>
                <a:ea typeface="Proxima Nova Light" charset="0"/>
                <a:cs typeface="Proxima Nova Light" charset="0"/>
              </a:defRPr>
            </a:lvl1pPr>
          </a:lstStyle>
          <a:p>
            <a:pPr lvl="0"/>
            <a:r>
              <a:rPr lang="en-US"/>
              <a:t>Click to edit Master text styles</a:t>
            </a:r>
          </a:p>
        </p:txBody>
      </p:sp>
      <p:sp>
        <p:nvSpPr>
          <p:cNvPr id="18" name="Title 1"/>
          <p:cNvSpPr>
            <a:spLocks noGrp="1"/>
          </p:cNvSpPr>
          <p:nvPr>
            <p:ph type="title"/>
          </p:nvPr>
        </p:nvSpPr>
        <p:spPr>
          <a:xfrm>
            <a:off x="381000" y="442694"/>
            <a:ext cx="8610600" cy="807923"/>
          </a:xfrm>
        </p:spPr>
        <p:txBody>
          <a:bodyPr anchor="b"/>
          <a:lstStyle/>
          <a:p>
            <a:r>
              <a:rPr lang="en-US"/>
              <a:t>Click to edit Master title style</a:t>
            </a:r>
          </a:p>
        </p:txBody>
      </p:sp>
      <p:sp>
        <p:nvSpPr>
          <p:cNvPr id="19" name="Text Placeholder 10"/>
          <p:cNvSpPr>
            <a:spLocks noGrp="1"/>
          </p:cNvSpPr>
          <p:nvPr>
            <p:ph type="body" sz="quarter" idx="20" hasCustomPrompt="1"/>
          </p:nvPr>
        </p:nvSpPr>
        <p:spPr>
          <a:xfrm>
            <a:off x="4461269" y="2461251"/>
            <a:ext cx="3240087" cy="1049732"/>
          </a:xfrm>
        </p:spPr>
        <p:txBody>
          <a:bodyPr>
            <a:noAutofit/>
          </a:bodyPr>
          <a:lstStyle>
            <a:lvl1pPr algn="ctr">
              <a:defRPr sz="4800" b="1" i="0" baseline="0">
                <a:solidFill>
                  <a:srgbClr val="7050C7"/>
                </a:solidFill>
                <a:latin typeface="Proxima Nova" charset="0"/>
                <a:ea typeface="Proxima Nova" charset="0"/>
                <a:cs typeface="Proxima Nova" charset="0"/>
              </a:defRPr>
            </a:lvl1pPr>
          </a:lstStyle>
          <a:p>
            <a:pPr lvl="0"/>
            <a:r>
              <a:rPr lang="en-US"/>
              <a:t>1 in 3</a:t>
            </a:r>
          </a:p>
        </p:txBody>
      </p:sp>
      <p:sp>
        <p:nvSpPr>
          <p:cNvPr id="20" name="Text Placeholder 10"/>
          <p:cNvSpPr>
            <a:spLocks noGrp="1"/>
          </p:cNvSpPr>
          <p:nvPr>
            <p:ph type="body" sz="quarter" idx="21" hasCustomPrompt="1"/>
          </p:nvPr>
        </p:nvSpPr>
        <p:spPr>
          <a:xfrm>
            <a:off x="8194358" y="2461251"/>
            <a:ext cx="3240087" cy="1049732"/>
          </a:xfrm>
        </p:spPr>
        <p:txBody>
          <a:bodyPr>
            <a:noAutofit/>
          </a:bodyPr>
          <a:lstStyle>
            <a:lvl1pPr algn="ctr">
              <a:defRPr sz="4800" b="1" i="0" baseline="0">
                <a:solidFill>
                  <a:srgbClr val="7050C7"/>
                </a:solidFill>
                <a:latin typeface="Proxima Nova" charset="0"/>
                <a:ea typeface="Proxima Nova" charset="0"/>
                <a:cs typeface="Proxima Nova" charset="0"/>
              </a:defRPr>
            </a:lvl1pPr>
          </a:lstStyle>
          <a:p>
            <a:pPr lvl="0"/>
            <a:r>
              <a:rPr lang="en-US"/>
              <a:t>$21b</a:t>
            </a:r>
          </a:p>
        </p:txBody>
      </p:sp>
      <p:sp>
        <p:nvSpPr>
          <p:cNvPr id="21" name="Text Placeholder 10"/>
          <p:cNvSpPr>
            <a:spLocks noGrp="1"/>
          </p:cNvSpPr>
          <p:nvPr>
            <p:ph type="body" sz="quarter" idx="22" hasCustomPrompt="1"/>
          </p:nvPr>
        </p:nvSpPr>
        <p:spPr>
          <a:xfrm>
            <a:off x="728665" y="2461251"/>
            <a:ext cx="3240087" cy="1049732"/>
          </a:xfrm>
        </p:spPr>
        <p:txBody>
          <a:bodyPr>
            <a:noAutofit/>
          </a:bodyPr>
          <a:lstStyle>
            <a:lvl1pPr algn="ctr">
              <a:defRPr sz="4800" b="1" i="0" baseline="0">
                <a:solidFill>
                  <a:srgbClr val="7050C7"/>
                </a:solidFill>
                <a:latin typeface="Proxima Nova" charset="0"/>
                <a:ea typeface="Proxima Nova" charset="0"/>
                <a:cs typeface="Proxima Nova" charset="0"/>
              </a:defRPr>
            </a:lvl1pPr>
          </a:lstStyle>
          <a:p>
            <a:pPr lvl="0"/>
            <a:r>
              <a:rPr lang="en-US"/>
              <a:t>25%</a:t>
            </a:r>
          </a:p>
        </p:txBody>
      </p:sp>
    </p:spTree>
    <p:extLst>
      <p:ext uri="{BB962C8B-B14F-4D97-AF65-F5344CB8AC3E}">
        <p14:creationId xmlns:p14="http://schemas.microsoft.com/office/powerpoint/2010/main" val="347281201"/>
      </p:ext>
    </p:extLst>
  </p:cSld>
  <p:clrMapOvr>
    <a:masterClrMapping/>
  </p:clrMapOvr>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no imag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Safe Steps Disability Team</a:t>
            </a:r>
          </a:p>
        </p:txBody>
      </p:sp>
      <p:sp>
        <p:nvSpPr>
          <p:cNvPr id="4" name="Slide Number Placeholder 3"/>
          <p:cNvSpPr>
            <a:spLocks noGrp="1"/>
          </p:cNvSpPr>
          <p:nvPr>
            <p:ph type="sldNum" sz="quarter" idx="12"/>
          </p:nvPr>
        </p:nvSpPr>
        <p:spPr/>
        <p:txBody>
          <a:bodyPr/>
          <a:lstStyle/>
          <a:p>
            <a:fld id="{2148C15A-5039-7A4E-ACA5-D4EFCE8A98E5}" type="slidenum">
              <a:rPr lang="en-US" smtClean="0"/>
              <a:t>‹#›</a:t>
            </a:fld>
            <a:endParaRPr lang="en-US"/>
          </a:p>
        </p:txBody>
      </p:sp>
      <p:sp>
        <p:nvSpPr>
          <p:cNvPr id="5" name="Title 1"/>
          <p:cNvSpPr>
            <a:spLocks noGrp="1"/>
          </p:cNvSpPr>
          <p:nvPr>
            <p:ph type="title"/>
          </p:nvPr>
        </p:nvSpPr>
        <p:spPr>
          <a:xfrm>
            <a:off x="381000" y="442695"/>
            <a:ext cx="6417733" cy="1343773"/>
          </a:xfrm>
        </p:spPr>
        <p:txBody>
          <a:bodyPr anchor="b"/>
          <a:lstStyle/>
          <a:p>
            <a:r>
              <a:rPr lang="en-US"/>
              <a:t>Click to edit Master title style</a:t>
            </a:r>
          </a:p>
        </p:txBody>
      </p:sp>
      <p:sp>
        <p:nvSpPr>
          <p:cNvPr id="6" name="Text Placeholder 6"/>
          <p:cNvSpPr>
            <a:spLocks noGrp="1"/>
          </p:cNvSpPr>
          <p:nvPr>
            <p:ph type="body" sz="quarter" idx="13"/>
          </p:nvPr>
        </p:nvSpPr>
        <p:spPr>
          <a:xfrm>
            <a:off x="381000" y="2015069"/>
            <a:ext cx="6417733" cy="3682999"/>
          </a:xfrm>
        </p:spPr>
        <p:txBody>
          <a:bodyPr>
            <a:normAutofit/>
          </a:bodyPr>
          <a:lstStyle>
            <a:lvl1pPr algn="l">
              <a:lnSpc>
                <a:spcPct val="140000"/>
              </a:lnSpc>
              <a:defRPr sz="1800"/>
            </a:lvl1pPr>
          </a:lstStyle>
          <a:p>
            <a:pPr lvl="0"/>
            <a:r>
              <a:rPr lang="en-US"/>
              <a:t>Click to edit Master text styles</a:t>
            </a:r>
          </a:p>
        </p:txBody>
      </p:sp>
      <p:sp>
        <p:nvSpPr>
          <p:cNvPr id="7" name="Rounded Rectangle 6"/>
          <p:cNvSpPr/>
          <p:nvPr userDrawn="1"/>
        </p:nvSpPr>
        <p:spPr>
          <a:xfrm rot="18900000">
            <a:off x="9192997" y="-171316"/>
            <a:ext cx="4434419" cy="2571793"/>
          </a:xfrm>
          <a:prstGeom prst="roundRect">
            <a:avLst>
              <a:gd name="adj" fmla="val 50000"/>
            </a:avLst>
          </a:prstGeom>
          <a:solidFill>
            <a:srgbClr val="40C66D">
              <a:alpha val="10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ounded Rectangle 8"/>
          <p:cNvSpPr/>
          <p:nvPr userDrawn="1"/>
        </p:nvSpPr>
        <p:spPr>
          <a:xfrm rot="2291666">
            <a:off x="7437137" y="5572105"/>
            <a:ext cx="4434419" cy="2571793"/>
          </a:xfrm>
          <a:prstGeom prst="roundRect">
            <a:avLst>
              <a:gd name="adj" fmla="val 50000"/>
            </a:avLst>
          </a:prstGeom>
          <a:solidFill>
            <a:srgbClr val="40C66D">
              <a:alpha val="10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33117108"/>
      </p:ext>
    </p:extLst>
  </p:cSld>
  <p:clrMapOvr>
    <a:masterClrMapping/>
  </p:clrMapOvr>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Section title, purple">
    <p:bg>
      <p:bgPr>
        <a:solidFill>
          <a:srgbClr val="7050C7"/>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US"/>
              <a:t>Safe Steps Disability Team</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148C15A-5039-7A4E-ACA5-D4EFCE8A98E5}" type="slidenum">
              <a:rPr lang="en-US" smtClean="0"/>
              <a:pPr/>
              <a:t>‹#›</a:t>
            </a:fld>
            <a:endParaRPr lang="en-US"/>
          </a:p>
        </p:txBody>
      </p:sp>
      <p:sp>
        <p:nvSpPr>
          <p:cNvPr id="7" name="Rectangle 6"/>
          <p:cNvSpPr/>
          <p:nvPr userDrawn="1"/>
        </p:nvSpPr>
        <p:spPr>
          <a:xfrm>
            <a:off x="194733" y="5918200"/>
            <a:ext cx="1978771" cy="787400"/>
          </a:xfrm>
          <a:prstGeom prst="rect">
            <a:avLst/>
          </a:prstGeom>
          <a:solidFill>
            <a:srgbClr val="705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ounded Rectangle 7"/>
          <p:cNvSpPr/>
          <p:nvPr userDrawn="1"/>
        </p:nvSpPr>
        <p:spPr>
          <a:xfrm rot="18900000">
            <a:off x="7224123" y="-320331"/>
            <a:ext cx="6394743" cy="3708707"/>
          </a:xfrm>
          <a:prstGeom prst="roundRect">
            <a:avLst>
              <a:gd name="adj" fmla="val 50000"/>
            </a:avLst>
          </a:prstGeom>
          <a:solidFill>
            <a:schemeClr val="bg1">
              <a:alpha val="10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ounded Rectangle 8"/>
          <p:cNvSpPr/>
          <p:nvPr userDrawn="1"/>
        </p:nvSpPr>
        <p:spPr>
          <a:xfrm rot="18900000">
            <a:off x="-4181368" y="2910460"/>
            <a:ext cx="6394743" cy="3708707"/>
          </a:xfrm>
          <a:prstGeom prst="roundRect">
            <a:avLst>
              <a:gd name="adj" fmla="val 50000"/>
            </a:avLst>
          </a:prstGeom>
          <a:solidFill>
            <a:schemeClr val="bg1">
              <a:alpha val="10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2650066" y="2209801"/>
            <a:ext cx="6722535" cy="1634071"/>
          </a:xfrm>
        </p:spPr>
        <p:txBody>
          <a:bodyPr anchor="b" anchorCtr="1">
            <a:normAutofit/>
          </a:bodyPr>
          <a:lstStyle>
            <a:lvl1pPr algn="ctr">
              <a:defRPr sz="4800" b="1" i="0">
                <a:solidFill>
                  <a:schemeClr val="bg1"/>
                </a:solidFill>
                <a:latin typeface="Proxima Nova Extrabold" charset="0"/>
                <a:ea typeface="Proxima Nova Extrabold" charset="0"/>
                <a:cs typeface="Proxima Nova Extrabold" charset="0"/>
              </a:defRPr>
            </a:lvl1pPr>
          </a:lstStyle>
          <a:p>
            <a:r>
              <a:rPr lang="en-US"/>
              <a:t>Click to edit </a:t>
            </a:r>
            <a:br>
              <a:rPr lang="en-US"/>
            </a:br>
            <a:r>
              <a:rPr lang="en-US"/>
              <a:t>Master title style</a:t>
            </a:r>
          </a:p>
        </p:txBody>
      </p:sp>
      <p:sp>
        <p:nvSpPr>
          <p:cNvPr id="3" name="Subtitle 2"/>
          <p:cNvSpPr>
            <a:spLocks noGrp="1"/>
          </p:cNvSpPr>
          <p:nvPr>
            <p:ph type="subTitle" idx="1"/>
          </p:nvPr>
        </p:nvSpPr>
        <p:spPr>
          <a:xfrm>
            <a:off x="2650066" y="4177773"/>
            <a:ext cx="6722535" cy="851428"/>
          </a:xfrm>
        </p:spPr>
        <p:txBody>
          <a:bodyPr>
            <a:normAutofit/>
          </a:bodyPr>
          <a:lstStyle>
            <a:lvl1pPr marL="0" indent="0" algn="ctr">
              <a:buNone/>
              <a:defRPr sz="1800" b="0" i="0">
                <a:solidFill>
                  <a:schemeClr val="bg1"/>
                </a:solidFill>
                <a:latin typeface="Proxima Nova Light" charset="0"/>
                <a:ea typeface="Proxima Nova Light" charset="0"/>
                <a:cs typeface="Proxima Nova Light"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16271969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6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50C2C-20ED-0E45-9603-80B99537928F}"/>
              </a:ext>
            </a:extLst>
          </p:cNvPr>
          <p:cNvSpPr>
            <a:spLocks noGrp="1"/>
          </p:cNvSpPr>
          <p:nvPr>
            <p:ph type="title"/>
          </p:nvPr>
        </p:nvSpPr>
        <p:spPr>
          <a:xfrm>
            <a:off x="443920" y="1571373"/>
            <a:ext cx="7026558" cy="2852737"/>
          </a:xfrm>
        </p:spPr>
        <p:txBody>
          <a:bodyPr anchor="t" anchorCtr="0"/>
          <a:lstStyle>
            <a:lvl1pPr>
              <a:defRPr sz="6000">
                <a:solidFill>
                  <a:schemeClr val="tx1"/>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49FBC73-DD95-FF42-BF4E-676806E72F31}"/>
              </a:ext>
            </a:extLst>
          </p:cNvPr>
          <p:cNvSpPr>
            <a:spLocks noGrp="1"/>
          </p:cNvSpPr>
          <p:nvPr>
            <p:ph type="body" idx="1"/>
          </p:nvPr>
        </p:nvSpPr>
        <p:spPr>
          <a:xfrm>
            <a:off x="443920" y="4589463"/>
            <a:ext cx="702655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10" name="Graphic 9">
            <a:extLst>
              <a:ext uri="{FF2B5EF4-FFF2-40B4-BE49-F238E27FC236}">
                <a16:creationId xmlns:a16="http://schemas.microsoft.com/office/drawing/2014/main" id="{C1530283-1C26-E9A9-9EF2-91A149D4766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978926" y="181589"/>
            <a:ext cx="3033784" cy="1231900"/>
          </a:xfrm>
          <a:prstGeom prst="rect">
            <a:avLst/>
          </a:prstGeom>
        </p:spPr>
      </p:pic>
      <p:pic>
        <p:nvPicPr>
          <p:cNvPr id="6" name="Picture 5" descr="A cartoon of a person with crutches&#10;&#10;Description automatically generated">
            <a:extLst>
              <a:ext uri="{FF2B5EF4-FFF2-40B4-BE49-F238E27FC236}">
                <a16:creationId xmlns:a16="http://schemas.microsoft.com/office/drawing/2014/main" id="{D69C0305-3050-7F0D-C698-1EF503609BB8}"/>
              </a:ext>
            </a:extLst>
          </p:cNvPr>
          <p:cNvPicPr>
            <a:picLocks noChangeAspect="1"/>
          </p:cNvPicPr>
          <p:nvPr userDrawn="1"/>
        </p:nvPicPr>
        <p:blipFill>
          <a:blip r:embed="rId3"/>
          <a:stretch>
            <a:fillRect/>
          </a:stretch>
        </p:blipFill>
        <p:spPr>
          <a:xfrm flipH="1">
            <a:off x="9206135" y="1652201"/>
            <a:ext cx="2615410" cy="4702825"/>
          </a:xfrm>
          <a:prstGeom prst="rect">
            <a:avLst/>
          </a:prstGeom>
        </p:spPr>
      </p:pic>
      <p:pic>
        <p:nvPicPr>
          <p:cNvPr id="13" name="Picture 12" descr="A person with a blind person on a leash&#10;&#10;Description automatically generated">
            <a:extLst>
              <a:ext uri="{FF2B5EF4-FFF2-40B4-BE49-F238E27FC236}">
                <a16:creationId xmlns:a16="http://schemas.microsoft.com/office/drawing/2014/main" id="{F56DE448-BCD7-A6D2-EAF5-17D5EA5A54B7}"/>
              </a:ext>
            </a:extLst>
          </p:cNvPr>
          <p:cNvPicPr>
            <a:picLocks noChangeAspect="1"/>
          </p:cNvPicPr>
          <p:nvPr userDrawn="1"/>
        </p:nvPicPr>
        <p:blipFill>
          <a:blip r:embed="rId4"/>
          <a:stretch>
            <a:fillRect/>
          </a:stretch>
        </p:blipFill>
        <p:spPr>
          <a:xfrm flipH="1">
            <a:off x="6354529" y="1571373"/>
            <a:ext cx="3447229" cy="4783653"/>
          </a:xfrm>
          <a:prstGeom prst="rect">
            <a:avLst/>
          </a:prstGeom>
        </p:spPr>
      </p:pic>
    </p:spTree>
    <p:extLst>
      <p:ext uri="{BB962C8B-B14F-4D97-AF65-F5344CB8AC3E}">
        <p14:creationId xmlns:p14="http://schemas.microsoft.com/office/powerpoint/2010/main" val="32657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width 1">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B955AEE-22CE-2B43-9B18-175F2E497CF8}"/>
              </a:ext>
            </a:extLst>
          </p:cNvPr>
          <p:cNvSpPr>
            <a:spLocks noGrp="1"/>
          </p:cNvSpPr>
          <p:nvPr>
            <p:ph type="title" hasCustomPrompt="1"/>
          </p:nvPr>
        </p:nvSpPr>
        <p:spPr>
          <a:xfrm>
            <a:off x="463314" y="417938"/>
            <a:ext cx="8889691" cy="534110"/>
          </a:xfrm>
        </p:spPr>
        <p:txBody>
          <a:bodyPr anchor="t" anchorCtr="0">
            <a:normAutofit/>
          </a:bodyPr>
          <a:lstStyle>
            <a:lvl1pPr>
              <a:defRPr sz="3600">
                <a:solidFill>
                  <a:schemeClr val="tx1"/>
                </a:solidFill>
              </a:defRPr>
            </a:lvl1pPr>
          </a:lstStyle>
          <a:p>
            <a:r>
              <a:rPr lang="en-GB"/>
              <a:t>Click to edit  Master title style</a:t>
            </a:r>
            <a:endParaRPr lang="en-US"/>
          </a:p>
        </p:txBody>
      </p:sp>
      <p:sp>
        <p:nvSpPr>
          <p:cNvPr id="8" name="Text Placeholder 2">
            <a:extLst>
              <a:ext uri="{FF2B5EF4-FFF2-40B4-BE49-F238E27FC236}">
                <a16:creationId xmlns:a16="http://schemas.microsoft.com/office/drawing/2014/main" id="{6DAE652D-0CDA-8A40-8367-9C97F385CFB5}"/>
              </a:ext>
            </a:extLst>
          </p:cNvPr>
          <p:cNvSpPr>
            <a:spLocks noGrp="1"/>
          </p:cNvSpPr>
          <p:nvPr>
            <p:ph type="body" idx="1" hasCustomPrompt="1"/>
          </p:nvPr>
        </p:nvSpPr>
        <p:spPr>
          <a:xfrm>
            <a:off x="463314" y="1198136"/>
            <a:ext cx="8889691" cy="5341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 heading</a:t>
            </a:r>
          </a:p>
        </p:txBody>
      </p:sp>
      <p:sp>
        <p:nvSpPr>
          <p:cNvPr id="2" name="Content Placeholder 3">
            <a:extLst>
              <a:ext uri="{FF2B5EF4-FFF2-40B4-BE49-F238E27FC236}">
                <a16:creationId xmlns:a16="http://schemas.microsoft.com/office/drawing/2014/main" id="{B8FBE14D-F40A-3BB5-BB34-A082979EFB1C}"/>
              </a:ext>
            </a:extLst>
          </p:cNvPr>
          <p:cNvSpPr>
            <a:spLocks noGrp="1"/>
          </p:cNvSpPr>
          <p:nvPr>
            <p:ph sz="half" idx="2" hasCustomPrompt="1"/>
          </p:nvPr>
        </p:nvSpPr>
        <p:spPr>
          <a:xfrm>
            <a:off x="422067" y="1978336"/>
            <a:ext cx="11361946" cy="4366902"/>
          </a:xfrm>
        </p:spPr>
        <p:txBody>
          <a:bodyPr>
            <a:noAutofit/>
          </a:bodyPr>
          <a:lstStyle>
            <a:lvl1pPr marL="0" indent="0">
              <a:buNone/>
              <a:defRPr lang="en-AU" sz="1400" b="0" smtClean="0">
                <a:effectLst/>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r>
              <a:rPr lang="en-US"/>
              <a:t>Full width content? Place text here</a:t>
            </a:r>
          </a:p>
        </p:txBody>
      </p:sp>
      <p:pic>
        <p:nvPicPr>
          <p:cNvPr id="5" name="Picture 4" descr="Purple hearts and text on a black background&#10;&#10;Description automatically generated">
            <a:extLst>
              <a:ext uri="{FF2B5EF4-FFF2-40B4-BE49-F238E27FC236}">
                <a16:creationId xmlns:a16="http://schemas.microsoft.com/office/drawing/2014/main" id="{3C8326D4-D5B3-4A17-0DBC-C1994B743060}"/>
              </a:ext>
            </a:extLst>
          </p:cNvPr>
          <p:cNvPicPr>
            <a:picLocks noChangeAspect="1"/>
          </p:cNvPicPr>
          <p:nvPr userDrawn="1"/>
        </p:nvPicPr>
        <p:blipFill>
          <a:blip r:embed="rId2"/>
          <a:stretch>
            <a:fillRect/>
          </a:stretch>
        </p:blipFill>
        <p:spPr>
          <a:xfrm>
            <a:off x="9687575" y="179291"/>
            <a:ext cx="2504425" cy="1018846"/>
          </a:xfrm>
          <a:prstGeom prst="rect">
            <a:avLst/>
          </a:prstGeom>
        </p:spPr>
      </p:pic>
      <p:pic>
        <p:nvPicPr>
          <p:cNvPr id="9" name="Graphic 8">
            <a:extLst>
              <a:ext uri="{FF2B5EF4-FFF2-40B4-BE49-F238E27FC236}">
                <a16:creationId xmlns:a16="http://schemas.microsoft.com/office/drawing/2014/main" id="{30B692A3-8A35-7F7C-DD37-67520EDAC58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63314" y="4423161"/>
            <a:ext cx="1922077" cy="1922077"/>
          </a:xfrm>
          <a:prstGeom prst="rect">
            <a:avLst/>
          </a:prstGeom>
        </p:spPr>
      </p:pic>
      <p:sp>
        <p:nvSpPr>
          <p:cNvPr id="11" name="Text Placeholder 2">
            <a:extLst>
              <a:ext uri="{FF2B5EF4-FFF2-40B4-BE49-F238E27FC236}">
                <a16:creationId xmlns:a16="http://schemas.microsoft.com/office/drawing/2014/main" id="{B63E0E27-8FA4-A6BE-33A5-8EFB95A4B3D9}"/>
              </a:ext>
            </a:extLst>
          </p:cNvPr>
          <p:cNvSpPr>
            <a:spLocks noGrp="1"/>
          </p:cNvSpPr>
          <p:nvPr>
            <p:ph type="body" idx="10" hasCustomPrompt="1"/>
          </p:nvPr>
        </p:nvSpPr>
        <p:spPr>
          <a:xfrm>
            <a:off x="2303772" y="4966354"/>
            <a:ext cx="5522347" cy="835690"/>
          </a:xfrm>
        </p:spPr>
        <p:txBody>
          <a:bodyPr anchor="b"/>
          <a:lstStyle>
            <a:lvl1pPr marL="0" indent="0">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To use icons: go to view&gt; slide master then select the icon you wish to use &gt; copy and paste this icon back in the presentation (to get out of slide master and back to presentation: view &gt; normal)</a:t>
            </a:r>
            <a:br>
              <a:rPr lang="en-GB"/>
            </a:br>
            <a:endParaRPr lang="en-GB"/>
          </a:p>
        </p:txBody>
      </p:sp>
    </p:spTree>
    <p:extLst>
      <p:ext uri="{BB962C8B-B14F-4D97-AF65-F5344CB8AC3E}">
        <p14:creationId xmlns:p14="http://schemas.microsoft.com/office/powerpoint/2010/main" val="250994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width bullet points">
    <p:bg>
      <p:bgPr>
        <a:solidFill>
          <a:schemeClr val="bg1"/>
        </a:solidFill>
        <a:effectLst/>
      </p:bgPr>
    </p:bg>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B8FBE14D-F40A-3BB5-BB34-A082979EFB1C}"/>
              </a:ext>
            </a:extLst>
          </p:cNvPr>
          <p:cNvSpPr>
            <a:spLocks noGrp="1"/>
          </p:cNvSpPr>
          <p:nvPr>
            <p:ph sz="half" idx="2" hasCustomPrompt="1"/>
          </p:nvPr>
        </p:nvSpPr>
        <p:spPr>
          <a:xfrm>
            <a:off x="422067" y="1978336"/>
            <a:ext cx="11361946" cy="4366902"/>
          </a:xfrm>
        </p:spPr>
        <p:txBody>
          <a:bodyPr>
            <a:noAutofit/>
          </a:bodyPr>
          <a:lstStyle>
            <a:lvl1pPr marL="285750" indent="-285750">
              <a:buFont typeface="Arial" panose="020B0604020202020204" pitchFamily="34" charset="0"/>
              <a:buChar char="•"/>
              <a:defRPr lang="en-AU" sz="1400" b="0" smtClean="0">
                <a:effectLst/>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r>
              <a:rPr lang="en-US"/>
              <a:t>Full width content? Place text here</a:t>
            </a:r>
          </a:p>
        </p:txBody>
      </p:sp>
      <p:sp>
        <p:nvSpPr>
          <p:cNvPr id="4" name="Title 1">
            <a:extLst>
              <a:ext uri="{FF2B5EF4-FFF2-40B4-BE49-F238E27FC236}">
                <a16:creationId xmlns:a16="http://schemas.microsoft.com/office/drawing/2014/main" id="{CE936BBE-0B0B-11EA-11ED-3EE6AA51470C}"/>
              </a:ext>
            </a:extLst>
          </p:cNvPr>
          <p:cNvSpPr>
            <a:spLocks noGrp="1"/>
          </p:cNvSpPr>
          <p:nvPr>
            <p:ph type="title" hasCustomPrompt="1"/>
          </p:nvPr>
        </p:nvSpPr>
        <p:spPr>
          <a:xfrm>
            <a:off x="463314" y="417938"/>
            <a:ext cx="8889691" cy="534110"/>
          </a:xfrm>
        </p:spPr>
        <p:txBody>
          <a:bodyPr anchor="t" anchorCtr="0">
            <a:normAutofit/>
          </a:bodyPr>
          <a:lstStyle>
            <a:lvl1pPr>
              <a:defRPr sz="3600">
                <a:solidFill>
                  <a:schemeClr val="tx1"/>
                </a:solidFill>
              </a:defRPr>
            </a:lvl1pPr>
          </a:lstStyle>
          <a:p>
            <a:r>
              <a:rPr lang="en-GB"/>
              <a:t>Click to edit  Master title style</a:t>
            </a:r>
            <a:endParaRPr lang="en-US"/>
          </a:p>
        </p:txBody>
      </p:sp>
      <p:sp>
        <p:nvSpPr>
          <p:cNvPr id="5" name="Text Placeholder 2">
            <a:extLst>
              <a:ext uri="{FF2B5EF4-FFF2-40B4-BE49-F238E27FC236}">
                <a16:creationId xmlns:a16="http://schemas.microsoft.com/office/drawing/2014/main" id="{B85F9665-B1FA-DB66-E684-B30C816F5B98}"/>
              </a:ext>
            </a:extLst>
          </p:cNvPr>
          <p:cNvSpPr>
            <a:spLocks noGrp="1"/>
          </p:cNvSpPr>
          <p:nvPr>
            <p:ph type="body" idx="1" hasCustomPrompt="1"/>
          </p:nvPr>
        </p:nvSpPr>
        <p:spPr>
          <a:xfrm>
            <a:off x="463314" y="1198136"/>
            <a:ext cx="8889691" cy="5341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 heading</a:t>
            </a:r>
          </a:p>
        </p:txBody>
      </p:sp>
      <p:pic>
        <p:nvPicPr>
          <p:cNvPr id="7" name="Picture 6" descr="Purple hearts and text on a black background&#10;&#10;Description automatically generated">
            <a:extLst>
              <a:ext uri="{FF2B5EF4-FFF2-40B4-BE49-F238E27FC236}">
                <a16:creationId xmlns:a16="http://schemas.microsoft.com/office/drawing/2014/main" id="{28EAE6E9-36C3-D47D-C248-F846C2077B1A}"/>
              </a:ext>
            </a:extLst>
          </p:cNvPr>
          <p:cNvPicPr>
            <a:picLocks noChangeAspect="1"/>
          </p:cNvPicPr>
          <p:nvPr userDrawn="1"/>
        </p:nvPicPr>
        <p:blipFill>
          <a:blip r:embed="rId2"/>
          <a:stretch>
            <a:fillRect/>
          </a:stretch>
        </p:blipFill>
        <p:spPr>
          <a:xfrm>
            <a:off x="9687575" y="179291"/>
            <a:ext cx="2504425" cy="1018846"/>
          </a:xfrm>
          <a:prstGeom prst="rect">
            <a:avLst/>
          </a:prstGeom>
        </p:spPr>
      </p:pic>
    </p:spTree>
    <p:extLst>
      <p:ext uri="{BB962C8B-B14F-4D97-AF65-F5344CB8AC3E}">
        <p14:creationId xmlns:p14="http://schemas.microsoft.com/office/powerpoint/2010/main" val="412405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width 2 columnn">
    <p:bg>
      <p:bgPr>
        <a:solidFill>
          <a:schemeClr val="bg1"/>
        </a:solidFill>
        <a:effectLst/>
      </p:bgPr>
    </p:bg>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B8FBE14D-F40A-3BB5-BB34-A082979EFB1C}"/>
              </a:ext>
            </a:extLst>
          </p:cNvPr>
          <p:cNvSpPr>
            <a:spLocks noGrp="1"/>
          </p:cNvSpPr>
          <p:nvPr>
            <p:ph sz="half" idx="2" hasCustomPrompt="1"/>
          </p:nvPr>
        </p:nvSpPr>
        <p:spPr>
          <a:xfrm>
            <a:off x="422067" y="1978336"/>
            <a:ext cx="5535388" cy="4366902"/>
          </a:xfrm>
        </p:spPr>
        <p:txBody>
          <a:bodyPr>
            <a:noAutofit/>
          </a:bodyPr>
          <a:lstStyle>
            <a:lvl1pPr marL="285750" indent="-285750">
              <a:buFont typeface="Arial" panose="020B0604020202020204" pitchFamily="34" charset="0"/>
              <a:buChar char="•"/>
              <a:defRPr lang="en-AU" sz="1400" b="0" smtClean="0">
                <a:effectLst/>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r>
              <a:rPr lang="en-US"/>
              <a:t>Full width content? Place text here</a:t>
            </a:r>
          </a:p>
        </p:txBody>
      </p:sp>
      <p:sp>
        <p:nvSpPr>
          <p:cNvPr id="3" name="Content Placeholder 3">
            <a:extLst>
              <a:ext uri="{FF2B5EF4-FFF2-40B4-BE49-F238E27FC236}">
                <a16:creationId xmlns:a16="http://schemas.microsoft.com/office/drawing/2014/main" id="{71A4C775-3BFD-71C0-EF7D-845950FCA2B3}"/>
              </a:ext>
            </a:extLst>
          </p:cNvPr>
          <p:cNvSpPr>
            <a:spLocks noGrp="1"/>
          </p:cNvSpPr>
          <p:nvPr>
            <p:ph sz="half" idx="10" hasCustomPrompt="1"/>
          </p:nvPr>
        </p:nvSpPr>
        <p:spPr>
          <a:xfrm>
            <a:off x="6268685" y="1978336"/>
            <a:ext cx="5535388" cy="4366902"/>
          </a:xfrm>
        </p:spPr>
        <p:txBody>
          <a:bodyPr>
            <a:noAutofit/>
          </a:bodyPr>
          <a:lstStyle>
            <a:lvl1pPr marL="285750" indent="-285750">
              <a:buFont typeface="Arial" panose="020B0604020202020204" pitchFamily="34" charset="0"/>
              <a:buChar char="•"/>
              <a:defRPr lang="en-AU" sz="1400" b="0" smtClean="0">
                <a:effectLst/>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r>
              <a:rPr lang="en-US"/>
              <a:t>Full width content? Place text here</a:t>
            </a:r>
          </a:p>
        </p:txBody>
      </p:sp>
      <p:sp>
        <p:nvSpPr>
          <p:cNvPr id="5" name="Title 1">
            <a:extLst>
              <a:ext uri="{FF2B5EF4-FFF2-40B4-BE49-F238E27FC236}">
                <a16:creationId xmlns:a16="http://schemas.microsoft.com/office/drawing/2014/main" id="{7F3CE7C5-086A-26D6-94CA-23A6F3A2F7FB}"/>
              </a:ext>
            </a:extLst>
          </p:cNvPr>
          <p:cNvSpPr>
            <a:spLocks noGrp="1"/>
          </p:cNvSpPr>
          <p:nvPr>
            <p:ph type="title" hasCustomPrompt="1"/>
          </p:nvPr>
        </p:nvSpPr>
        <p:spPr>
          <a:xfrm>
            <a:off x="463314" y="417938"/>
            <a:ext cx="8889691" cy="534110"/>
          </a:xfrm>
        </p:spPr>
        <p:txBody>
          <a:bodyPr anchor="t" anchorCtr="0">
            <a:normAutofit/>
          </a:bodyPr>
          <a:lstStyle>
            <a:lvl1pPr>
              <a:defRPr sz="3600">
                <a:solidFill>
                  <a:schemeClr val="tx1"/>
                </a:solidFill>
              </a:defRPr>
            </a:lvl1pPr>
          </a:lstStyle>
          <a:p>
            <a:r>
              <a:rPr lang="en-GB"/>
              <a:t>Click to edit  Master title style</a:t>
            </a:r>
            <a:endParaRPr lang="en-US"/>
          </a:p>
        </p:txBody>
      </p:sp>
      <p:sp>
        <p:nvSpPr>
          <p:cNvPr id="6" name="Text Placeholder 2">
            <a:extLst>
              <a:ext uri="{FF2B5EF4-FFF2-40B4-BE49-F238E27FC236}">
                <a16:creationId xmlns:a16="http://schemas.microsoft.com/office/drawing/2014/main" id="{EB343F94-EF89-42C0-9ED1-494309E289EF}"/>
              </a:ext>
            </a:extLst>
          </p:cNvPr>
          <p:cNvSpPr>
            <a:spLocks noGrp="1"/>
          </p:cNvSpPr>
          <p:nvPr>
            <p:ph type="body" idx="1" hasCustomPrompt="1"/>
          </p:nvPr>
        </p:nvSpPr>
        <p:spPr>
          <a:xfrm>
            <a:off x="463314" y="1198136"/>
            <a:ext cx="8889691" cy="5341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 heading</a:t>
            </a:r>
          </a:p>
        </p:txBody>
      </p:sp>
      <p:pic>
        <p:nvPicPr>
          <p:cNvPr id="8" name="Picture 7" descr="Purple hearts and text on a black background&#10;&#10;Description automatically generated">
            <a:extLst>
              <a:ext uri="{FF2B5EF4-FFF2-40B4-BE49-F238E27FC236}">
                <a16:creationId xmlns:a16="http://schemas.microsoft.com/office/drawing/2014/main" id="{96D80126-391A-BA24-CF93-72B85F9B4EDE}"/>
              </a:ext>
            </a:extLst>
          </p:cNvPr>
          <p:cNvPicPr>
            <a:picLocks noChangeAspect="1"/>
          </p:cNvPicPr>
          <p:nvPr userDrawn="1"/>
        </p:nvPicPr>
        <p:blipFill>
          <a:blip r:embed="rId2"/>
          <a:stretch>
            <a:fillRect/>
          </a:stretch>
        </p:blipFill>
        <p:spPr>
          <a:xfrm>
            <a:off x="9687575" y="179291"/>
            <a:ext cx="2504425" cy="1018846"/>
          </a:xfrm>
          <a:prstGeom prst="rect">
            <a:avLst/>
          </a:prstGeom>
        </p:spPr>
      </p:pic>
    </p:spTree>
    <p:extLst>
      <p:ext uri="{BB962C8B-B14F-4D97-AF65-F5344CB8AC3E}">
        <p14:creationId xmlns:p14="http://schemas.microsoft.com/office/powerpoint/2010/main" val="26028210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5" Type="http://schemas.openxmlformats.org/officeDocument/2006/relationships/theme" Target="../theme/theme3.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A8F147-194C-DB4A-9C62-A6A87BF915A4}"/>
              </a:ext>
            </a:extLst>
          </p:cNvPr>
          <p:cNvSpPr>
            <a:spLocks noGrp="1"/>
          </p:cNvSpPr>
          <p:nvPr>
            <p:ph type="title"/>
          </p:nvPr>
        </p:nvSpPr>
        <p:spPr>
          <a:xfrm>
            <a:off x="838200" y="365125"/>
            <a:ext cx="10515600" cy="1325563"/>
          </a:xfrm>
          <a:prstGeom prst="rect">
            <a:avLst/>
          </a:prstGeom>
        </p:spPr>
        <p:txBody>
          <a:bodyPr vert="horz" wrap="square" lIns="91440" tIns="45720" rIns="91440" bIns="45720" rtlCol="0" anchor="ctr">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4E30865-E806-B747-AAB7-0CC3FCE6959A}"/>
              </a:ext>
            </a:extLst>
          </p:cNvPr>
          <p:cNvSpPr>
            <a:spLocks noGrp="1"/>
          </p:cNvSpPr>
          <p:nvPr>
            <p:ph type="body" idx="1"/>
          </p:nvPr>
        </p:nvSpPr>
        <p:spPr>
          <a:xfrm>
            <a:off x="838200" y="1825625"/>
            <a:ext cx="10515600" cy="4351338"/>
          </a:xfrm>
          <a:prstGeom prst="rect">
            <a:avLst/>
          </a:prstGeom>
        </p:spPr>
        <p:txBody>
          <a:bodyPr vert="horz" wrap="square"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FB6D7D-9AF3-4F48-91F1-4B8668D88F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DM Sans 14pt" pitchFamily="2" charset="77"/>
              </a:defRPr>
            </a:lvl1pPr>
          </a:lstStyle>
          <a:p>
            <a:fld id="{9C751961-AE03-104F-85A5-D80395BE48B7}" type="datetime1">
              <a:rPr lang="en-AU" smtClean="0"/>
              <a:pPr/>
              <a:t>12/5/2026</a:t>
            </a:fld>
            <a:endParaRPr lang="en-US"/>
          </a:p>
        </p:txBody>
      </p:sp>
      <p:sp>
        <p:nvSpPr>
          <p:cNvPr id="5" name="Footer Placeholder 4">
            <a:extLst>
              <a:ext uri="{FF2B5EF4-FFF2-40B4-BE49-F238E27FC236}">
                <a16:creationId xmlns:a16="http://schemas.microsoft.com/office/drawing/2014/main" id="{41AF68E7-01BD-DC40-94F3-DAD0512665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DM Sans 14pt" pitchFamily="2" charset="77"/>
              </a:defRPr>
            </a:lvl1pPr>
          </a:lstStyle>
          <a:p>
            <a:endParaRPr lang="en-US"/>
          </a:p>
        </p:txBody>
      </p:sp>
      <p:sp>
        <p:nvSpPr>
          <p:cNvPr id="6" name="Slide Number Placeholder 5">
            <a:extLst>
              <a:ext uri="{FF2B5EF4-FFF2-40B4-BE49-F238E27FC236}">
                <a16:creationId xmlns:a16="http://schemas.microsoft.com/office/drawing/2014/main" id="{DDE338D2-1AC8-4740-BBFC-E7D3AC6A26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DM Sans 14pt" pitchFamily="2" charset="77"/>
              </a:defRPr>
            </a:lvl1pPr>
          </a:lstStyle>
          <a:p>
            <a:fld id="{9C454604-FF28-E04B-889B-F607355428D7}" type="slidenum">
              <a:rPr lang="en-US" smtClean="0"/>
              <a:pPr/>
              <a:t>‹#›</a:t>
            </a:fld>
            <a:endParaRPr lang="en-US"/>
          </a:p>
        </p:txBody>
      </p:sp>
    </p:spTree>
    <p:extLst>
      <p:ext uri="{BB962C8B-B14F-4D97-AF65-F5344CB8AC3E}">
        <p14:creationId xmlns:p14="http://schemas.microsoft.com/office/powerpoint/2010/main" val="3262816451"/>
      </p:ext>
    </p:extLst>
  </p:cSld>
  <p:clrMap bg1="lt1" tx1="dk1" bg2="lt2" tx2="dk2" accent1="accent1" accent2="accent2" accent3="accent3" accent4="accent4" accent5="accent5" accent6="accent6" hlink="hlink" folHlink="folHlink"/>
  <p:sldLayoutIdLst>
    <p:sldLayoutId id="2147483733" r:id="rId1"/>
    <p:sldLayoutId id="2147483790" r:id="rId2"/>
    <p:sldLayoutId id="2147483798" r:id="rId3"/>
    <p:sldLayoutId id="2147483799" r:id="rId4"/>
    <p:sldLayoutId id="2147483792" r:id="rId5"/>
    <p:sldLayoutId id="2147483793" r:id="rId6"/>
    <p:sldLayoutId id="2147483743" r:id="rId7"/>
    <p:sldLayoutId id="2147483744" r:id="rId8"/>
    <p:sldLayoutId id="2147483745" r:id="rId9"/>
    <p:sldLayoutId id="2147483747" r:id="rId10"/>
    <p:sldLayoutId id="2147483750" r:id="rId11"/>
    <p:sldLayoutId id="2147483751" r:id="rId12"/>
    <p:sldLayoutId id="2147483795" r:id="rId13"/>
    <p:sldLayoutId id="2147483794" r:id="rId14"/>
    <p:sldLayoutId id="2147483760" r:id="rId15"/>
    <p:sldLayoutId id="2147483761" r:id="rId16"/>
    <p:sldLayoutId id="2147483762" r:id="rId17"/>
    <p:sldLayoutId id="2147483763" r:id="rId18"/>
    <p:sldLayoutId id="2147483764" r:id="rId19"/>
    <p:sldLayoutId id="2147483765" r:id="rId20"/>
    <p:sldLayoutId id="2147483768" r:id="rId21"/>
    <p:sldLayoutId id="2147483770" r:id="rId22"/>
    <p:sldLayoutId id="2147483771" r:id="rId23"/>
    <p:sldLayoutId id="2147483800" r:id="rId24"/>
    <p:sldLayoutId id="2147483772" r:id="rId25"/>
    <p:sldLayoutId id="2147483773" r:id="rId26"/>
    <p:sldLayoutId id="2147483774" r:id="rId27"/>
    <p:sldLayoutId id="2147483775" r:id="rId28"/>
    <p:sldLayoutId id="2147483777" r:id="rId29"/>
    <p:sldLayoutId id="2147483778" r:id="rId30"/>
    <p:sldLayoutId id="2147483779" r:id="rId31"/>
    <p:sldLayoutId id="2147483796" r:id="rId32"/>
    <p:sldLayoutId id="2147483797" r:id="rId33"/>
    <p:sldLayoutId id="2147483789" r:id="rId34"/>
    <p:sldLayoutId id="2147483785" r:id="rId35"/>
    <p:sldLayoutId id="2147483788" r:id="rId36"/>
    <p:sldLayoutId id="2147483787" r:id="rId37"/>
    <p:sldLayoutId id="2147483806" r:id="rId38"/>
    <p:sldLayoutId id="2147483807" r:id="rId39"/>
  </p:sldLayoutIdLst>
  <p:hf sldNum="0" hdr="0" ftr="0"/>
  <p:txStyles>
    <p:titleStyle>
      <a:lvl1pPr algn="l" defTabSz="914400" rtl="0" eaLnBrk="1" latinLnBrk="0" hangingPunct="1">
        <a:lnSpc>
          <a:spcPct val="90000"/>
        </a:lnSpc>
        <a:spcBef>
          <a:spcPct val="0"/>
        </a:spcBef>
        <a:buNone/>
        <a:defRPr sz="4400" b="1" i="0" kern="1200">
          <a:solidFill>
            <a:schemeClr val="tx1"/>
          </a:solidFill>
          <a:latin typeface="DM Sans 14pt SemiBold" pitchFamily="2" charset="77"/>
          <a:ea typeface="+mj-ea"/>
          <a:cs typeface="+mj-cs"/>
        </a:defRPr>
      </a:lvl1pPr>
    </p:titleStyle>
    <p:bodyStyle>
      <a:lvl1pPr marL="0" indent="0" algn="l" defTabSz="914400" rtl="0" eaLnBrk="1" latinLnBrk="0" hangingPunct="1">
        <a:lnSpc>
          <a:spcPct val="100000"/>
        </a:lnSpc>
        <a:spcBef>
          <a:spcPts val="1000"/>
        </a:spcBef>
        <a:buFontTx/>
        <a:buNone/>
        <a:defRPr sz="2800" b="1" i="0" kern="1200">
          <a:solidFill>
            <a:schemeClr val="tx1"/>
          </a:solidFill>
          <a:latin typeface="DM Sans 14pt SemiBold" pitchFamily="2" charset="77"/>
          <a:ea typeface="+mn-ea"/>
          <a:cs typeface="+mn-cs"/>
        </a:defRPr>
      </a:lvl1pPr>
      <a:lvl2pPr marL="457200" indent="0" algn="l" defTabSz="914400" rtl="0" eaLnBrk="1" latinLnBrk="0" hangingPunct="1">
        <a:lnSpc>
          <a:spcPct val="100000"/>
        </a:lnSpc>
        <a:spcBef>
          <a:spcPts val="500"/>
        </a:spcBef>
        <a:buFontTx/>
        <a:buNone/>
        <a:defRPr sz="2400" b="0" i="0" kern="1200">
          <a:solidFill>
            <a:schemeClr val="tx1"/>
          </a:solidFill>
          <a:latin typeface="DM Sans 14pt" pitchFamily="2" charset="77"/>
          <a:ea typeface="+mn-ea"/>
          <a:cs typeface="+mn-cs"/>
        </a:defRPr>
      </a:lvl2pPr>
      <a:lvl3pPr marL="914400" indent="0" algn="l" defTabSz="914400" rtl="0" eaLnBrk="1" latinLnBrk="0" hangingPunct="1">
        <a:lnSpc>
          <a:spcPct val="100000"/>
        </a:lnSpc>
        <a:spcBef>
          <a:spcPts val="500"/>
        </a:spcBef>
        <a:buFontTx/>
        <a:buNone/>
        <a:defRPr sz="2000" b="0" i="0" kern="1200">
          <a:solidFill>
            <a:schemeClr val="tx1"/>
          </a:solidFill>
          <a:latin typeface="DM Sans 14pt" pitchFamily="2" charset="77"/>
          <a:ea typeface="+mn-ea"/>
          <a:cs typeface="+mn-cs"/>
        </a:defRPr>
      </a:lvl3pPr>
      <a:lvl4pPr marL="1371600" indent="0" algn="l" defTabSz="914400" rtl="0" eaLnBrk="1" latinLnBrk="0" hangingPunct="1">
        <a:lnSpc>
          <a:spcPct val="100000"/>
        </a:lnSpc>
        <a:spcBef>
          <a:spcPts val="500"/>
        </a:spcBef>
        <a:buFontTx/>
        <a:buNone/>
        <a:defRPr sz="1800" b="0" i="0" kern="1200">
          <a:solidFill>
            <a:schemeClr val="tx1"/>
          </a:solidFill>
          <a:latin typeface="DM Sans 14pt" pitchFamily="2" charset="77"/>
          <a:ea typeface="+mn-ea"/>
          <a:cs typeface="+mn-cs"/>
        </a:defRPr>
      </a:lvl4pPr>
      <a:lvl5pPr marL="1828800" indent="0" algn="l" defTabSz="914400" rtl="0" eaLnBrk="1" latinLnBrk="0" hangingPunct="1">
        <a:lnSpc>
          <a:spcPct val="100000"/>
        </a:lnSpc>
        <a:spcBef>
          <a:spcPts val="500"/>
        </a:spcBef>
        <a:buFontTx/>
        <a:buNone/>
        <a:defRPr sz="1800" b="0" i="0" kern="1200">
          <a:solidFill>
            <a:schemeClr val="tx1"/>
          </a:solidFill>
          <a:latin typeface="DM Sans 14p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25" userDrawn="1">
          <p15:clr>
            <a:srgbClr val="F26B43"/>
          </p15:clr>
        </p15:guide>
        <p15:guide id="6" orient="horz" pos="300" userDrawn="1">
          <p15:clr>
            <a:srgbClr val="F26B43"/>
          </p15:clr>
        </p15:guide>
        <p15:guide id="7" orient="horz" pos="3997" userDrawn="1">
          <p15:clr>
            <a:srgbClr val="F26B43"/>
          </p15:clr>
        </p15:guide>
        <p15:guide id="8" pos="742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ADD4E-70AB-41DB-B56A-B3777559DF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9618856-EF5A-41DF-BB7D-B560507832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0E13F08-6E06-4C43-9316-289A281786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125E0-91CD-4F01-BC87-A51CB2607CBC}" type="datetimeFigureOut">
              <a:rPr lang="en-AU" smtClean="0"/>
              <a:t>12/5/2026</a:t>
            </a:fld>
            <a:endParaRPr lang="en-AU"/>
          </a:p>
        </p:txBody>
      </p:sp>
      <p:sp>
        <p:nvSpPr>
          <p:cNvPr id="5" name="Footer Placeholder 4">
            <a:extLst>
              <a:ext uri="{FF2B5EF4-FFF2-40B4-BE49-F238E27FC236}">
                <a16:creationId xmlns:a16="http://schemas.microsoft.com/office/drawing/2014/main" id="{58CA42A4-D41C-41DF-8A26-522D6A89AF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0CB0354-4931-4B88-AF1A-2E5EA1BA44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44698-DF68-4631-855C-20F9CB3D760D}" type="slidenum">
              <a:rPr lang="en-AU" smtClean="0"/>
              <a:t>‹#›</a:t>
            </a:fld>
            <a:endParaRPr lang="en-AU"/>
          </a:p>
        </p:txBody>
      </p:sp>
    </p:spTree>
    <p:extLst>
      <p:ext uri="{BB962C8B-B14F-4D97-AF65-F5344CB8AC3E}">
        <p14:creationId xmlns:p14="http://schemas.microsoft.com/office/powerpoint/2010/main" val="226650868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12775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Lst>
  <p:hf sldNum="0"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7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mailto:natasha.siryj@wdv.org.au" TargetMode="External"/><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hyperlink" Target="https://safesteps.org.au/resources/" TargetMode="External"/><Relationship Id="rId2" Type="http://schemas.openxmlformats.org/officeDocument/2006/relationships/notesSlide" Target="../notesSlides/notesSlide16.xml"/><Relationship Id="rId1" Type="http://schemas.openxmlformats.org/officeDocument/2006/relationships/slideLayout" Target="../slideLayouts/slideLayout51.xml"/><Relationship Id="rId4" Type="http://schemas.openxmlformats.org/officeDocument/2006/relationships/hyperlink" Target="https://1800respect.org.au/sites/default/files/2024-04/1800RESPECT_DST%20Fact%20Sheet%20Easy%20English%20Booklets_0.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8" Type="http://schemas.openxmlformats.org/officeDocument/2006/relationships/hyperlink" Target="https://safeandequal.org.au/working-in-family-violence/tailored-inclusive-support/people-with-disability/fvdpli/" TargetMode="External"/><Relationship Id="rId3" Type="http://schemas.openxmlformats.org/officeDocument/2006/relationships/hyperlink" Target="https://intouch.org.au/working-with-victim-survivors/" TargetMode="External"/><Relationship Id="rId7" Type="http://schemas.openxmlformats.org/officeDocument/2006/relationships/hyperlink" Target="https://www.vacca.org/page/contact/needing-help-now/djirra" TargetMode="External"/><Relationship Id="rId2" Type="http://schemas.openxmlformats.org/officeDocument/2006/relationships/notesSlide" Target="../notesSlides/notesSlide18.xml"/><Relationship Id="rId1" Type="http://schemas.openxmlformats.org/officeDocument/2006/relationships/slideLayout" Target="../slideLayouts/slideLayout51.xml"/><Relationship Id="rId6" Type="http://schemas.openxmlformats.org/officeDocument/2006/relationships/hyperlink" Target="https://riac.org.au/" TargetMode="External"/><Relationship Id="rId5" Type="http://schemas.openxmlformats.org/officeDocument/2006/relationships/hyperlink" Target="https://thorneharbour.org/services/relationship-family-violence/" TargetMode="External"/><Relationship Id="rId4" Type="http://schemas.openxmlformats.org/officeDocument/2006/relationships/hyperlink" Target="https://www.queerspace.org.au/our-programs/withrespect/" TargetMode="External"/><Relationship Id="rId9" Type="http://schemas.openxmlformats.org/officeDocument/2006/relationships/hyperlink" Target="https://safeandequal.org.au/working-in-family-violence/tailored-inclusive-suppor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notesSlide" Target="../notesSlides/notesSlide19.xml"/><Relationship Id="rId1" Type="http://schemas.openxmlformats.org/officeDocument/2006/relationships/slideLayout" Target="../slideLayouts/slideLayout51.xml"/><Relationship Id="rId4" Type="http://schemas.openxmlformats.org/officeDocument/2006/relationships/hyperlink" Target="https://safeandequal.org.au/resource-library/?_sft_resource_topic=people-with-disabilit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notesSlide" Target="../notesSlides/notesSlide20.xml"/><Relationship Id="rId1" Type="http://schemas.openxmlformats.org/officeDocument/2006/relationships/slideLayout" Target="../slideLayouts/slideLayout51.xml"/><Relationship Id="rId4" Type="http://schemas.openxmlformats.org/officeDocument/2006/relationships/hyperlink" Target="https://providers.dffh.vic.gov.au/disability-and-family-violence-crisis-respons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80.png"/><Relationship Id="rId4" Type="http://schemas.openxmlformats.org/officeDocument/2006/relationships/image" Target="../media/image79.png"/></Relationships>
</file>

<file path=ppt/slides/_rels/slide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05">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4" name="Group 107">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526" y="2227167"/>
            <a:ext cx="4336168" cy="4630834"/>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109" name="Freeform: Shape 108">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0" name="Freeform: Shape 109">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1" name="Freeform: Shape 110">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2" name="Freeform: Shape 111">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5" name="Group 113">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112326" y="0"/>
            <a:ext cx="4683941" cy="3456291"/>
            <a:chOff x="4345582" y="0"/>
            <a:chExt cx="5069918" cy="3741104"/>
          </a:xfrm>
          <a:solidFill>
            <a:schemeClr val="accent5">
              <a:alpha val="5000"/>
            </a:schemeClr>
          </a:solidFill>
        </p:grpSpPr>
        <p:sp>
          <p:nvSpPr>
            <p:cNvPr id="115" name="Freeform: Shape 114">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 name="Picture 5" descr="Logo&#10;&#10;Description automatically generated">
            <a:extLst>
              <a:ext uri="{FF2B5EF4-FFF2-40B4-BE49-F238E27FC236}">
                <a16:creationId xmlns:a16="http://schemas.microsoft.com/office/drawing/2014/main" id="{EE2BF282-1DA0-4FA7-8DA9-15A6879A5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3476" y="3863170"/>
            <a:ext cx="2856862" cy="1996361"/>
          </a:xfrm>
          <a:prstGeom prst="rect">
            <a:avLst/>
          </a:prstGeom>
        </p:spPr>
      </p:pic>
      <p:sp>
        <p:nvSpPr>
          <p:cNvPr id="2" name="Title 1">
            <a:extLst>
              <a:ext uri="{FF2B5EF4-FFF2-40B4-BE49-F238E27FC236}">
                <a16:creationId xmlns:a16="http://schemas.microsoft.com/office/drawing/2014/main" id="{A5936F28-DADA-7B80-F3AF-D504D40F905D}"/>
              </a:ext>
            </a:extLst>
          </p:cNvPr>
          <p:cNvSpPr>
            <a:spLocks noGrp="1"/>
          </p:cNvSpPr>
          <p:nvPr>
            <p:ph type="ctrTitle"/>
          </p:nvPr>
        </p:nvSpPr>
        <p:spPr>
          <a:xfrm>
            <a:off x="1018500" y="3414118"/>
            <a:ext cx="6635950" cy="1447232"/>
          </a:xfrm>
        </p:spPr>
        <p:txBody>
          <a:bodyPr vert="horz" lIns="91440" tIns="45720" rIns="91440" bIns="45720" rtlCol="0" anchor="b">
            <a:normAutofit fontScale="90000"/>
          </a:bodyPr>
          <a:lstStyle/>
          <a:p>
            <a:pPr algn="l"/>
            <a:r>
              <a:rPr lang="en-US" b="1">
                <a:solidFill>
                  <a:schemeClr val="tx2"/>
                </a:solidFill>
              </a:rPr>
              <a:t>Advance Your Advocacy Practice: </a:t>
            </a:r>
            <a:r>
              <a:rPr lang="en-US" sz="4000" b="1">
                <a:solidFill>
                  <a:schemeClr val="tx2"/>
                </a:solidFill>
                <a:ea typeface="+mn-lt"/>
                <a:cs typeface="+mn-lt"/>
              </a:rPr>
              <a:t>Understanding gender-based violence and disability through an intersectional lens</a:t>
            </a:r>
            <a:br>
              <a:rPr lang="en-US" sz="2300" b="1">
                <a:solidFill>
                  <a:schemeClr val="tx2"/>
                </a:solidFill>
              </a:rPr>
            </a:br>
            <a:endParaRPr lang="en-US" sz="2300" b="1">
              <a:solidFill>
                <a:schemeClr val="tx2"/>
              </a:solidFill>
            </a:endParaRPr>
          </a:p>
        </p:txBody>
      </p:sp>
      <p:pic>
        <p:nvPicPr>
          <p:cNvPr id="5" name="Picture 4">
            <a:extLst>
              <a:ext uri="{FF2B5EF4-FFF2-40B4-BE49-F238E27FC236}">
                <a16:creationId xmlns:a16="http://schemas.microsoft.com/office/drawing/2014/main" id="{BAF452D6-4F97-B5C9-6CD2-62F316D5F733}"/>
              </a:ext>
            </a:extLst>
          </p:cNvPr>
          <p:cNvPicPr>
            <a:picLocks noChangeAspect="1"/>
          </p:cNvPicPr>
          <p:nvPr/>
        </p:nvPicPr>
        <p:blipFill>
          <a:blip r:embed="rId3"/>
          <a:stretch>
            <a:fillRect/>
          </a:stretch>
        </p:blipFill>
        <p:spPr>
          <a:xfrm>
            <a:off x="9890447" y="22205"/>
            <a:ext cx="2054153" cy="2072015"/>
          </a:xfrm>
          <a:prstGeom prst="rect">
            <a:avLst/>
          </a:prstGeom>
        </p:spPr>
      </p:pic>
    </p:spTree>
    <p:extLst>
      <p:ext uri="{BB962C8B-B14F-4D97-AF65-F5344CB8AC3E}">
        <p14:creationId xmlns:p14="http://schemas.microsoft.com/office/powerpoint/2010/main" val="2955619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8A06E-70E4-5DF6-ADD4-C416B9CBE85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9BB1957-7E2E-6FA5-26DF-00B7CEA7F31B}"/>
              </a:ext>
            </a:extLst>
          </p:cNvPr>
          <p:cNvSpPr txBox="1"/>
          <p:nvPr/>
        </p:nvSpPr>
        <p:spPr>
          <a:xfrm>
            <a:off x="717246" y="1899796"/>
            <a:ext cx="7127890" cy="3278846"/>
          </a:xfrm>
          <a:prstGeom prst="rect">
            <a:avLst/>
          </a:prstGeom>
          <a:noFill/>
        </p:spPr>
        <p:txBody>
          <a:bodyPr wrap="square">
            <a:spAutoFit/>
          </a:bodyPr>
          <a:lstStyle/>
          <a:p>
            <a:pPr marL="342900" indent="-342900" algn="l" rtl="0" fontAlgn="base">
              <a:lnSpc>
                <a:spcPct val="150000"/>
              </a:lnSpc>
              <a:buFont typeface="Arial" panose="020B0604020202020204" pitchFamily="34" charset="0"/>
              <a:buChar char="•"/>
            </a:pPr>
            <a:r>
              <a:rPr lang="en-US" sz="2000" b="0" i="0" u="none" strike="noStrike">
                <a:solidFill>
                  <a:srgbClr val="000000"/>
                </a:solidFill>
                <a:effectLst/>
                <a:latin typeface="DM Sans" pitchFamily="2" charset="0"/>
              </a:rPr>
              <a:t>Social isolation</a:t>
            </a:r>
            <a:r>
              <a:rPr lang="en-US" sz="2000" b="0" i="0">
                <a:solidFill>
                  <a:srgbClr val="000000"/>
                </a:solidFill>
                <a:effectLst/>
                <a:latin typeface="DM Sans" pitchFamily="2" charset="0"/>
              </a:rPr>
              <a:t>​</a:t>
            </a:r>
          </a:p>
          <a:p>
            <a:pPr marL="342900" indent="-342900" algn="l" rtl="0" fontAlgn="base">
              <a:lnSpc>
                <a:spcPct val="150000"/>
              </a:lnSpc>
              <a:buFont typeface="Arial" panose="020B0604020202020204" pitchFamily="34" charset="0"/>
              <a:buChar char="•"/>
            </a:pPr>
            <a:r>
              <a:rPr lang="en-US" sz="2000" b="0" i="0" u="none" strike="noStrike">
                <a:solidFill>
                  <a:srgbClr val="000000"/>
                </a:solidFill>
                <a:effectLst/>
                <a:latin typeface="DM Sans" pitchFamily="2" charset="0"/>
              </a:rPr>
              <a:t>Financial hardship</a:t>
            </a:r>
            <a:r>
              <a:rPr lang="en-US" sz="2000" b="0" i="0">
                <a:solidFill>
                  <a:srgbClr val="000000"/>
                </a:solidFill>
                <a:effectLst/>
                <a:latin typeface="DM Sans" pitchFamily="2" charset="0"/>
              </a:rPr>
              <a:t>​</a:t>
            </a:r>
          </a:p>
          <a:p>
            <a:pPr marL="342900" indent="-342900" algn="l" rtl="0" fontAlgn="base">
              <a:lnSpc>
                <a:spcPct val="150000"/>
              </a:lnSpc>
              <a:buFont typeface="Arial" panose="020B0604020202020204" pitchFamily="34" charset="0"/>
              <a:buChar char="•"/>
            </a:pPr>
            <a:r>
              <a:rPr lang="en-US" sz="2000" b="0" i="0" u="none" strike="noStrike">
                <a:solidFill>
                  <a:schemeClr val="bg1">
                    <a:lumMod val="10000"/>
                  </a:schemeClr>
                </a:solidFill>
                <a:effectLst/>
                <a:latin typeface="DM Sans" pitchFamily="2" charset="0"/>
              </a:rPr>
              <a:t>Under-resourced</a:t>
            </a:r>
            <a:r>
              <a:rPr lang="en-US" sz="2000" b="0" i="0" u="none" strike="noStrike">
                <a:solidFill>
                  <a:srgbClr val="000000"/>
                </a:solidFill>
                <a:effectLst/>
                <a:latin typeface="DM Sans" pitchFamily="2" charset="0"/>
              </a:rPr>
              <a:t> services</a:t>
            </a:r>
            <a:r>
              <a:rPr lang="en-US" sz="2000" b="0" i="0">
                <a:solidFill>
                  <a:srgbClr val="000000"/>
                </a:solidFill>
                <a:effectLst/>
                <a:latin typeface="DM Sans" pitchFamily="2" charset="0"/>
              </a:rPr>
              <a:t>​</a:t>
            </a:r>
          </a:p>
          <a:p>
            <a:pPr marL="342900" indent="-342900" algn="l" rtl="0" fontAlgn="base">
              <a:lnSpc>
                <a:spcPct val="150000"/>
              </a:lnSpc>
              <a:buFont typeface="Arial" panose="020B0604020202020204" pitchFamily="34" charset="0"/>
              <a:buChar char="•"/>
            </a:pPr>
            <a:r>
              <a:rPr lang="en-US" sz="2000" b="0" i="0" u="none" strike="noStrike">
                <a:solidFill>
                  <a:srgbClr val="000000"/>
                </a:solidFill>
                <a:effectLst/>
                <a:latin typeface="DM Sans" pitchFamily="2" charset="0"/>
              </a:rPr>
              <a:t>Access to services</a:t>
            </a:r>
            <a:r>
              <a:rPr lang="en-US" sz="2000" b="0" i="0">
                <a:solidFill>
                  <a:srgbClr val="000000"/>
                </a:solidFill>
                <a:effectLst/>
                <a:latin typeface="DM Sans" pitchFamily="2" charset="0"/>
              </a:rPr>
              <a:t>​</a:t>
            </a:r>
          </a:p>
          <a:p>
            <a:pPr marL="342900" indent="-342900" algn="l" rtl="0" fontAlgn="base">
              <a:lnSpc>
                <a:spcPct val="150000"/>
              </a:lnSpc>
              <a:buFont typeface="Arial" panose="020B0604020202020204" pitchFamily="34" charset="0"/>
              <a:buChar char="•"/>
            </a:pPr>
            <a:r>
              <a:rPr lang="en-US" sz="2000" b="0" i="0" u="none" strike="noStrike">
                <a:solidFill>
                  <a:srgbClr val="000000"/>
                </a:solidFill>
                <a:effectLst/>
                <a:latin typeface="DM Sans" pitchFamily="2" charset="0"/>
              </a:rPr>
              <a:t>Ableist views</a:t>
            </a:r>
            <a:r>
              <a:rPr lang="en-US" sz="2000" b="0" i="0">
                <a:solidFill>
                  <a:srgbClr val="000000"/>
                </a:solidFill>
                <a:effectLst/>
                <a:latin typeface="DM Sans" pitchFamily="2" charset="0"/>
              </a:rPr>
              <a:t>​</a:t>
            </a:r>
          </a:p>
          <a:p>
            <a:pPr marL="342900" indent="-342900" algn="l" rtl="0" fontAlgn="base">
              <a:lnSpc>
                <a:spcPct val="150000"/>
              </a:lnSpc>
              <a:buFont typeface="Arial" panose="020B0604020202020204" pitchFamily="34" charset="0"/>
              <a:buChar char="•"/>
            </a:pPr>
            <a:r>
              <a:rPr lang="en-US" sz="2000" b="0" i="0" u="none" strike="noStrike">
                <a:solidFill>
                  <a:srgbClr val="000000"/>
                </a:solidFill>
                <a:effectLst/>
                <a:latin typeface="DM Sans" pitchFamily="2" charset="0"/>
              </a:rPr>
              <a:t>Immigration system barriers</a:t>
            </a:r>
            <a:r>
              <a:rPr lang="en-US" sz="2000" b="0" i="0">
                <a:solidFill>
                  <a:srgbClr val="000000"/>
                </a:solidFill>
                <a:effectLst/>
                <a:latin typeface="DM Sans" pitchFamily="2" charset="0"/>
              </a:rPr>
              <a:t>​</a:t>
            </a:r>
          </a:p>
          <a:p>
            <a:pPr marL="342900" indent="-342900" algn="l" rtl="0" fontAlgn="base">
              <a:lnSpc>
                <a:spcPct val="150000"/>
              </a:lnSpc>
              <a:buFont typeface="Arial" panose="020B0604020202020204" pitchFamily="34" charset="0"/>
              <a:buChar char="•"/>
            </a:pPr>
            <a:r>
              <a:rPr lang="en-US" sz="2000" b="0" i="0" u="none" strike="noStrike">
                <a:solidFill>
                  <a:srgbClr val="000000"/>
                </a:solidFill>
                <a:effectLst/>
                <a:latin typeface="DM Sans" pitchFamily="2" charset="0"/>
              </a:rPr>
              <a:t>Workplace challenges.</a:t>
            </a:r>
            <a:r>
              <a:rPr lang="en-US" sz="2000" b="0" i="0">
                <a:solidFill>
                  <a:srgbClr val="000000"/>
                </a:solidFill>
                <a:effectLst/>
                <a:latin typeface="DM Sans" pitchFamily="2" charset="0"/>
              </a:rPr>
              <a:t>​</a:t>
            </a:r>
          </a:p>
        </p:txBody>
      </p:sp>
      <p:pic>
        <p:nvPicPr>
          <p:cNvPr id="11" name="Picture 10" descr="A cartoon of a person with a cane&#10;&#10;AI-generated content may be incorrect.">
            <a:extLst>
              <a:ext uri="{FF2B5EF4-FFF2-40B4-BE49-F238E27FC236}">
                <a16:creationId xmlns:a16="http://schemas.microsoft.com/office/drawing/2014/main" id="{336A92CB-A3FE-9FB9-505F-1A729A1F7410}"/>
              </a:ext>
            </a:extLst>
          </p:cNvPr>
          <p:cNvPicPr>
            <a:picLocks noChangeAspect="1"/>
          </p:cNvPicPr>
          <p:nvPr/>
        </p:nvPicPr>
        <p:blipFill>
          <a:blip r:embed="rId3"/>
          <a:stretch>
            <a:fillRect/>
          </a:stretch>
        </p:blipFill>
        <p:spPr>
          <a:xfrm>
            <a:off x="8517431" y="1695727"/>
            <a:ext cx="2700533" cy="4861570"/>
          </a:xfrm>
          <a:prstGeom prst="rect">
            <a:avLst/>
          </a:prstGeom>
          <a:effectLst>
            <a:outerShdw blurRad="50800" dist="38100" dir="2700000" algn="tl" rotWithShape="0">
              <a:prstClr val="black">
                <a:alpha val="40000"/>
              </a:prstClr>
            </a:outerShdw>
          </a:effectLst>
        </p:spPr>
      </p:pic>
      <p:pic>
        <p:nvPicPr>
          <p:cNvPr id="15" name="Picture 14" descr="A cartoon of a person wearing a purple robe and a white scarf&#10;&#10;AI-generated content may be incorrect.">
            <a:extLst>
              <a:ext uri="{FF2B5EF4-FFF2-40B4-BE49-F238E27FC236}">
                <a16:creationId xmlns:a16="http://schemas.microsoft.com/office/drawing/2014/main" id="{83880B11-07F0-6F63-10B8-3415C952F12C}"/>
              </a:ext>
            </a:extLst>
          </p:cNvPr>
          <p:cNvPicPr>
            <a:picLocks noChangeAspect="1"/>
          </p:cNvPicPr>
          <p:nvPr/>
        </p:nvPicPr>
        <p:blipFill>
          <a:blip r:embed="rId4"/>
          <a:stretch>
            <a:fillRect/>
          </a:stretch>
        </p:blipFill>
        <p:spPr>
          <a:xfrm>
            <a:off x="6613370" y="1695727"/>
            <a:ext cx="2700533" cy="4861570"/>
          </a:xfrm>
          <a:prstGeom prst="rect">
            <a:avLst/>
          </a:prstGeom>
          <a:effectLst>
            <a:outerShdw blurRad="50800" dist="38100" dir="2700000" algn="tl" rotWithShape="0">
              <a:prstClr val="black">
                <a:alpha val="40000"/>
              </a:prstClr>
            </a:outerShdw>
          </a:effectLst>
        </p:spPr>
      </p:pic>
      <p:grpSp>
        <p:nvGrpSpPr>
          <p:cNvPr id="2" name="Group 1">
            <a:extLst>
              <a:ext uri="{FF2B5EF4-FFF2-40B4-BE49-F238E27FC236}">
                <a16:creationId xmlns:a16="http://schemas.microsoft.com/office/drawing/2014/main" id="{6F86073E-5F36-FE9E-FBF7-5B2D607A406E}"/>
              </a:ext>
            </a:extLst>
          </p:cNvPr>
          <p:cNvGrpSpPr/>
          <p:nvPr/>
        </p:nvGrpSpPr>
        <p:grpSpPr>
          <a:xfrm>
            <a:off x="462526" y="328919"/>
            <a:ext cx="10393394" cy="1366808"/>
            <a:chOff x="1427531" y="1992099"/>
            <a:chExt cx="14987297" cy="2050747"/>
          </a:xfrm>
        </p:grpSpPr>
        <p:sp>
          <p:nvSpPr>
            <p:cNvPr id="4" name="TextBox 3">
              <a:extLst>
                <a:ext uri="{FF2B5EF4-FFF2-40B4-BE49-F238E27FC236}">
                  <a16:creationId xmlns:a16="http://schemas.microsoft.com/office/drawing/2014/main" id="{B84D7E82-EF3D-3774-1C8A-C620DF245280}"/>
                </a:ext>
              </a:extLst>
            </p:cNvPr>
            <p:cNvSpPr txBox="1"/>
            <p:nvPr/>
          </p:nvSpPr>
          <p:spPr>
            <a:xfrm>
              <a:off x="1490319" y="2796025"/>
              <a:ext cx="14283079" cy="1246821"/>
            </a:xfrm>
            <a:prstGeom prst="rect">
              <a:avLst/>
            </a:prstGeom>
            <a:noFill/>
          </p:spPr>
          <p:txBody>
            <a:bodyPr wrap="square" lIns="91440" tIns="45720" rIns="91440" bIns="45720" rtlCol="0" anchor="t">
              <a:spAutoFit/>
            </a:bodyPr>
            <a:lstStyle/>
            <a:p>
              <a:r>
                <a:rPr lang="en-US" sz="2400">
                  <a:solidFill>
                    <a:schemeClr val="tx2"/>
                  </a:solidFill>
                  <a:latin typeface="DM Sans"/>
                  <a:ea typeface="Verdana"/>
                </a:rPr>
                <a:t>for migrant and refugee women and gender-diverse people with disabilities​</a:t>
              </a:r>
            </a:p>
          </p:txBody>
        </p:sp>
        <p:sp>
          <p:nvSpPr>
            <p:cNvPr id="6" name="TextBox 5">
              <a:extLst>
                <a:ext uri="{FF2B5EF4-FFF2-40B4-BE49-F238E27FC236}">
                  <a16:creationId xmlns:a16="http://schemas.microsoft.com/office/drawing/2014/main" id="{D21BC3CD-8FA6-24B4-7F5C-0036C3E62C91}"/>
                </a:ext>
              </a:extLst>
            </p:cNvPr>
            <p:cNvSpPr txBox="1"/>
            <p:nvPr/>
          </p:nvSpPr>
          <p:spPr>
            <a:xfrm>
              <a:off x="1427531" y="1992099"/>
              <a:ext cx="14987297" cy="877392"/>
            </a:xfrm>
            <a:prstGeom prst="rect">
              <a:avLst/>
            </a:prstGeom>
            <a:noFill/>
          </p:spPr>
          <p:txBody>
            <a:bodyPr wrap="square" lIns="91440" tIns="45720" rIns="91440" bIns="45720" rtlCol="0" anchor="t">
              <a:spAutoFit/>
            </a:bodyPr>
            <a:lstStyle/>
            <a:p>
              <a:r>
                <a:rPr lang="en-US" sz="3200" b="1">
                  <a:latin typeface="DM Sans" pitchFamily="2" charset="0"/>
                </a:rPr>
                <a:t>Barriers to Accessing Support Services​</a:t>
              </a:r>
            </a:p>
          </p:txBody>
        </p:sp>
      </p:grpSp>
      <p:sp>
        <p:nvSpPr>
          <p:cNvPr id="3" name="TextBox 2">
            <a:extLst>
              <a:ext uri="{FF2B5EF4-FFF2-40B4-BE49-F238E27FC236}">
                <a16:creationId xmlns:a16="http://schemas.microsoft.com/office/drawing/2014/main" id="{7E0F252A-D383-6F94-B37D-3822B70AE18F}"/>
              </a:ext>
            </a:extLst>
          </p:cNvPr>
          <p:cNvSpPr txBox="1"/>
          <p:nvPr/>
        </p:nvSpPr>
        <p:spPr>
          <a:xfrm>
            <a:off x="976923" y="5929923"/>
            <a:ext cx="459153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0" i="0" u="none" strike="noStrike" baseline="0">
                <a:solidFill>
                  <a:srgbClr val="7F7F7F"/>
                </a:solidFill>
                <a:latin typeface="DM Sans"/>
              </a:rPr>
              <a:t>Source: WDV, </a:t>
            </a:r>
            <a:r>
              <a:rPr lang="en-US" sz="800">
                <a:solidFill>
                  <a:srgbClr val="7F7F7F"/>
                </a:solidFill>
                <a:latin typeface="DM Sans"/>
              </a:rPr>
              <a:t>2024</a:t>
            </a:r>
            <a:r>
              <a:rPr lang="en-US" sz="800" b="0" i="0" u="none" strike="noStrike" baseline="0">
                <a:solidFill>
                  <a:srgbClr val="7F7F7F"/>
                </a:solidFill>
                <a:latin typeface="DM Sans"/>
              </a:rPr>
              <a:t>, </a:t>
            </a:r>
            <a:r>
              <a:rPr lang="en-US" sz="800">
                <a:solidFill>
                  <a:srgbClr val="7F7F7F"/>
                </a:solidFill>
                <a:latin typeface="DM Sans"/>
              </a:rPr>
              <a:t>'Barriers to accessing support services for migrant and refugee women, non-binary, and gender-diverse people with disabilities'</a:t>
            </a:r>
            <a:endParaRPr lang="en-AU" sz="1600" b="1">
              <a:solidFill>
                <a:srgbClr val="652266"/>
              </a:solidFill>
              <a:highlight>
                <a:srgbClr val="FFFFFF"/>
              </a:highlight>
              <a:latin typeface="Verdana"/>
              <a:ea typeface="Verdana"/>
            </a:endParaRPr>
          </a:p>
          <a:p>
            <a:endParaRPr lang="en-US" sz="800">
              <a:solidFill>
                <a:srgbClr val="7F7F7F"/>
              </a:solidFill>
              <a:latin typeface="DM Sans"/>
            </a:endParaRPr>
          </a:p>
          <a:p>
            <a:pPr algn="ctr"/>
            <a:endParaRPr lang="en-GB"/>
          </a:p>
        </p:txBody>
      </p:sp>
    </p:spTree>
    <p:extLst>
      <p:ext uri="{BB962C8B-B14F-4D97-AF65-F5344CB8AC3E}">
        <p14:creationId xmlns:p14="http://schemas.microsoft.com/office/powerpoint/2010/main" val="1314005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F74169-BDF8-74BA-255B-BAA87EE5D556}"/>
              </a:ext>
            </a:extLst>
          </p:cNvPr>
          <p:cNvSpPr>
            <a:spLocks noGrp="1"/>
          </p:cNvSpPr>
          <p:nvPr>
            <p:ph sz="half" idx="2"/>
          </p:nvPr>
        </p:nvSpPr>
        <p:spPr/>
        <p:txBody>
          <a:bodyPr vert="horz" wrap="square" lIns="91440" tIns="45720" rIns="91440" bIns="45720" rtlCol="0" anchor="t">
            <a:noAutofit/>
          </a:bodyPr>
          <a:lstStyle/>
          <a:p>
            <a:pPr marL="342900" indent="-342900">
              <a:buFont typeface="Arial" panose="020B0604020202020204" pitchFamily="34" charset="0"/>
              <a:buChar char="•"/>
            </a:pPr>
            <a:r>
              <a:rPr lang="en-AU" sz="1800" b="0">
                <a:solidFill>
                  <a:schemeClr val="bg1">
                    <a:lumMod val="10000"/>
                  </a:schemeClr>
                </a:solidFill>
                <a:latin typeface="DM Sans"/>
              </a:rPr>
              <a:t>LGBTIQA+ people with disabilities report significantly higher rates of verbal, physical, and sexual violence compared to people with disabilities who do not identify as LGBTIQA+</a:t>
            </a:r>
            <a:endParaRPr lang="en-US" sz="1800" b="0">
              <a:solidFill>
                <a:schemeClr val="bg1">
                  <a:lumMod val="10000"/>
                </a:schemeClr>
              </a:solidFill>
              <a:latin typeface="DM Sans"/>
            </a:endParaRPr>
          </a:p>
          <a:p>
            <a:pPr marL="342900" indent="-342900">
              <a:buFont typeface="Arial" panose="020B0604020202020204" pitchFamily="34" charset="0"/>
              <a:buChar char="•"/>
            </a:pPr>
            <a:r>
              <a:rPr lang="en-US" sz="1800" b="0">
                <a:solidFill>
                  <a:schemeClr val="bg1">
                    <a:lumMod val="10000"/>
                  </a:schemeClr>
                </a:solidFill>
                <a:latin typeface="DM Sans" pitchFamily="2" charset="0"/>
              </a:rPr>
              <a:t>Among LGBTIQA+ people with disabilities, trans people with disabilities are more likely to experience physical violence, intimate partner violence, and sexual assault </a:t>
            </a:r>
          </a:p>
          <a:p>
            <a:pPr marL="342900" indent="-342900">
              <a:buFont typeface="Arial" panose="020B0604020202020204" pitchFamily="34" charset="0"/>
              <a:buChar char="•"/>
            </a:pPr>
            <a:r>
              <a:rPr lang="en-AU" sz="1800" b="0">
                <a:solidFill>
                  <a:schemeClr val="bg1">
                    <a:lumMod val="10000"/>
                  </a:schemeClr>
                </a:solidFill>
                <a:latin typeface="DM Sans" pitchFamily="2" charset="0"/>
              </a:rPr>
              <a:t>LGBTIQA+ people with disabilities experience higher rates of poor treatment by health professionals compared to people without disabilities who do not identify as LGBTIQA+</a:t>
            </a:r>
          </a:p>
          <a:p>
            <a:pPr marL="342900" indent="-342900">
              <a:buFont typeface="Arial" panose="020B0604020202020204" pitchFamily="34" charset="0"/>
              <a:buChar char="•"/>
            </a:pPr>
            <a:r>
              <a:rPr lang="en-US" sz="1800" b="0">
                <a:solidFill>
                  <a:schemeClr val="bg1">
                    <a:lumMod val="10000"/>
                  </a:schemeClr>
                </a:solidFill>
                <a:latin typeface="DM Sans" pitchFamily="2" charset="0"/>
              </a:rPr>
              <a:t>LGBTIQA+ people with disabilities experience the highest rates workplace sexual harassment</a:t>
            </a:r>
          </a:p>
          <a:p>
            <a:pPr marL="342900" indent="-342900" fontAlgn="base">
              <a:buFont typeface="Arial" panose="020B0604020202020204" pitchFamily="34" charset="0"/>
              <a:buChar char="•"/>
            </a:pPr>
            <a:r>
              <a:rPr lang="en-US" sz="1800" b="0">
                <a:solidFill>
                  <a:schemeClr val="bg1">
                    <a:lumMod val="10000"/>
                  </a:schemeClr>
                </a:solidFill>
                <a:latin typeface="DM Sans" pitchFamily="2" charset="0"/>
              </a:rPr>
              <a:t>Hetero/ cisnormativity, ableism, stigma, and social </a:t>
            </a:r>
            <a:r>
              <a:rPr lang="en-US" sz="1800" b="0" err="1">
                <a:solidFill>
                  <a:schemeClr val="bg1">
                    <a:lumMod val="10000"/>
                  </a:schemeClr>
                </a:solidFill>
                <a:latin typeface="DM Sans" pitchFamily="2" charset="0"/>
              </a:rPr>
              <a:t>marginalisation</a:t>
            </a:r>
            <a:r>
              <a:rPr lang="en-US" sz="1800" b="0">
                <a:solidFill>
                  <a:schemeClr val="bg1">
                    <a:lumMod val="10000"/>
                  </a:schemeClr>
                </a:solidFill>
                <a:latin typeface="DM Sans" pitchFamily="2" charset="0"/>
              </a:rPr>
              <a:t> lead to LGBTIQA+ youth with disabilities experiencing greater rates of violence, higher levels of stress, and a reduced sense of safety compared to LGBTIQA youth without disabilities.</a:t>
            </a:r>
          </a:p>
          <a:p>
            <a:pPr marL="342900" indent="-342900">
              <a:buFont typeface="Arial" panose="020B0604020202020204" pitchFamily="34" charset="0"/>
              <a:buChar char="•"/>
            </a:pPr>
            <a:r>
              <a:rPr lang="en-US" sz="1800" b="0">
                <a:solidFill>
                  <a:schemeClr val="bg1">
                    <a:lumMod val="10000"/>
                  </a:schemeClr>
                </a:solidFill>
                <a:latin typeface="DM Sans"/>
              </a:rPr>
              <a:t>Disability services are often not inclusive of LGBTIQA+ people and LGBTIQA+ </a:t>
            </a:r>
            <a:r>
              <a:rPr lang="en-US" sz="1800" b="0" err="1">
                <a:solidFill>
                  <a:schemeClr val="bg1">
                    <a:lumMod val="10000"/>
                  </a:schemeClr>
                </a:solidFill>
                <a:latin typeface="DM Sans"/>
              </a:rPr>
              <a:t>organisations</a:t>
            </a:r>
            <a:r>
              <a:rPr lang="en-US" sz="1800" b="0">
                <a:solidFill>
                  <a:schemeClr val="bg1">
                    <a:lumMod val="10000"/>
                  </a:schemeClr>
                </a:solidFill>
                <a:latin typeface="DM Sans"/>
              </a:rPr>
              <a:t> often do not provide services that are accessible and appropriate for people with disabilities.</a:t>
            </a:r>
            <a:br>
              <a:rPr lang="en-AU" b="0"/>
            </a:br>
            <a:endParaRPr lang="en-US"/>
          </a:p>
        </p:txBody>
      </p:sp>
      <p:sp>
        <p:nvSpPr>
          <p:cNvPr id="3" name="Title 2">
            <a:extLst>
              <a:ext uri="{FF2B5EF4-FFF2-40B4-BE49-F238E27FC236}">
                <a16:creationId xmlns:a16="http://schemas.microsoft.com/office/drawing/2014/main" id="{1BC67C74-64B6-82CE-668A-B7BCE3124F37}"/>
              </a:ext>
            </a:extLst>
          </p:cNvPr>
          <p:cNvSpPr>
            <a:spLocks noGrp="1"/>
          </p:cNvSpPr>
          <p:nvPr>
            <p:ph type="title"/>
          </p:nvPr>
        </p:nvSpPr>
        <p:spPr/>
        <p:txBody>
          <a:bodyPr>
            <a:normAutofit fontScale="90000"/>
          </a:bodyPr>
          <a:lstStyle/>
          <a:p>
            <a:r>
              <a:rPr lang="en-US"/>
              <a:t>Facts on Violence Against LGBTIQA+ People with Disabilities</a:t>
            </a:r>
          </a:p>
        </p:txBody>
      </p:sp>
      <p:sp>
        <p:nvSpPr>
          <p:cNvPr id="4" name="TextBox 3">
            <a:extLst>
              <a:ext uri="{FF2B5EF4-FFF2-40B4-BE49-F238E27FC236}">
                <a16:creationId xmlns:a16="http://schemas.microsoft.com/office/drawing/2014/main" id="{159C1961-83CC-DEB2-1ED6-8D239EB99930}"/>
              </a:ext>
            </a:extLst>
          </p:cNvPr>
          <p:cNvSpPr txBox="1"/>
          <p:nvPr/>
        </p:nvSpPr>
        <p:spPr>
          <a:xfrm>
            <a:off x="459154" y="6047154"/>
            <a:ext cx="609600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0" i="0" u="none" strike="noStrike" baseline="0">
                <a:solidFill>
                  <a:srgbClr val="7F7F7F"/>
                </a:solidFill>
                <a:latin typeface="DM Sans"/>
              </a:rPr>
              <a:t>Source: WDV, </a:t>
            </a:r>
            <a:r>
              <a:rPr lang="en-US" sz="800">
                <a:solidFill>
                  <a:srgbClr val="7F7F7F"/>
                </a:solidFill>
                <a:latin typeface="DM Sans"/>
              </a:rPr>
              <a:t>2026</a:t>
            </a:r>
            <a:r>
              <a:rPr lang="en-US" sz="800" b="0" i="0" u="none" strike="noStrike" baseline="0">
                <a:solidFill>
                  <a:srgbClr val="7F7F7F"/>
                </a:solidFill>
                <a:latin typeface="DM Sans"/>
              </a:rPr>
              <a:t>, </a:t>
            </a:r>
            <a:r>
              <a:rPr lang="en-US" sz="800">
                <a:solidFill>
                  <a:srgbClr val="7F7F7F"/>
                </a:solidFill>
                <a:latin typeface="DM Sans"/>
              </a:rPr>
              <a:t>'Facts on Violence Against LGBTIQA+ People with Disabilities</a:t>
            </a:r>
            <a:r>
              <a:rPr lang="en-US" sz="800" b="0" i="0" u="none" strike="noStrike" baseline="0">
                <a:solidFill>
                  <a:srgbClr val="7F7F7F"/>
                </a:solidFill>
                <a:latin typeface="DM Sans"/>
              </a:rPr>
              <a:t>'</a:t>
            </a:r>
            <a:endParaRPr lang="en-GB"/>
          </a:p>
          <a:p>
            <a:pPr algn="ctr"/>
            <a:endParaRPr lang="en-GB"/>
          </a:p>
        </p:txBody>
      </p:sp>
    </p:spTree>
    <p:extLst>
      <p:ext uri="{BB962C8B-B14F-4D97-AF65-F5344CB8AC3E}">
        <p14:creationId xmlns:p14="http://schemas.microsoft.com/office/powerpoint/2010/main" val="2071702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35FBA-88A7-2F54-D5E1-78680CA546F7}"/>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C9812089-E3BA-80BD-DB65-3FD2310358CA}"/>
              </a:ext>
            </a:extLst>
          </p:cNvPr>
          <p:cNvGrpSpPr/>
          <p:nvPr/>
        </p:nvGrpSpPr>
        <p:grpSpPr>
          <a:xfrm>
            <a:off x="372978" y="1368814"/>
            <a:ext cx="10034337" cy="4683070"/>
            <a:chOff x="1221235" y="1108034"/>
            <a:chExt cx="9215940" cy="5327733"/>
          </a:xfrm>
        </p:grpSpPr>
        <p:grpSp>
          <p:nvGrpSpPr>
            <p:cNvPr id="14" name="Group 2">
              <a:extLst>
                <a:ext uri="{FF2B5EF4-FFF2-40B4-BE49-F238E27FC236}">
                  <a16:creationId xmlns:a16="http://schemas.microsoft.com/office/drawing/2014/main" id="{DBF6DD2F-53AA-F9EE-C9EF-472C5E7F4638}"/>
                </a:ext>
              </a:extLst>
            </p:cNvPr>
            <p:cNvGrpSpPr/>
            <p:nvPr/>
          </p:nvGrpSpPr>
          <p:grpSpPr>
            <a:xfrm>
              <a:off x="1384300" y="1778000"/>
              <a:ext cx="2578697" cy="2057400"/>
              <a:chOff x="0" y="0"/>
              <a:chExt cx="1018744" cy="812800"/>
            </a:xfrm>
          </p:grpSpPr>
          <p:sp>
            <p:nvSpPr>
              <p:cNvPr id="43" name="Freeform 3" descr="A white box numbered 1 containing the text: Address the underlying social context that&#10;gives rise to violence against women and girls&#10;with disabilities.">
                <a:extLst>
                  <a:ext uri="{FF2B5EF4-FFF2-40B4-BE49-F238E27FC236}">
                    <a16:creationId xmlns:a16="http://schemas.microsoft.com/office/drawing/2014/main" id="{5C10E172-DC1D-D22C-5D03-AC2633EA5F2C}"/>
                  </a:ext>
                </a:extLst>
              </p:cNvPr>
              <p:cNvSpPr/>
              <p:nvPr/>
            </p:nvSpPr>
            <p:spPr>
              <a:xfrm>
                <a:off x="0" y="0"/>
                <a:ext cx="1018744" cy="812800"/>
              </a:xfrm>
              <a:custGeom>
                <a:avLst/>
                <a:gdLst/>
                <a:ahLst/>
                <a:cxnLst/>
                <a:rect l="l" t="t" r="r" b="b"/>
                <a:pathLst>
                  <a:path w="1018744" h="812800">
                    <a:moveTo>
                      <a:pt x="102077" y="0"/>
                    </a:moveTo>
                    <a:lnTo>
                      <a:pt x="916667" y="0"/>
                    </a:lnTo>
                    <a:cubicBezTo>
                      <a:pt x="973043" y="0"/>
                      <a:pt x="1018744" y="45701"/>
                      <a:pt x="1018744" y="102077"/>
                    </a:cubicBezTo>
                    <a:lnTo>
                      <a:pt x="1018744" y="710723"/>
                    </a:lnTo>
                    <a:cubicBezTo>
                      <a:pt x="1018744" y="737796"/>
                      <a:pt x="1007990" y="763759"/>
                      <a:pt x="988847" y="782902"/>
                    </a:cubicBezTo>
                    <a:cubicBezTo>
                      <a:pt x="969704" y="802046"/>
                      <a:pt x="943740" y="812800"/>
                      <a:pt x="916667" y="812800"/>
                    </a:cubicBezTo>
                    <a:lnTo>
                      <a:pt x="102077" y="812800"/>
                    </a:lnTo>
                    <a:cubicBezTo>
                      <a:pt x="45701" y="812800"/>
                      <a:pt x="0" y="767099"/>
                      <a:pt x="0" y="710723"/>
                    </a:cubicBezTo>
                    <a:lnTo>
                      <a:pt x="0" y="102077"/>
                    </a:lnTo>
                    <a:cubicBezTo>
                      <a:pt x="0" y="45701"/>
                      <a:pt x="45701" y="0"/>
                      <a:pt x="102077" y="0"/>
                    </a:cubicBezTo>
                    <a:close/>
                  </a:path>
                </a:pathLst>
              </a:custGeom>
              <a:solidFill>
                <a:srgbClr val="FFFFFF"/>
              </a:solidFill>
              <a:effectLst>
                <a:outerShdw blurRad="50800" dist="38100" dir="2700000" algn="tl" rotWithShape="0">
                  <a:prstClr val="black">
                    <a:alpha val="40000"/>
                  </a:prstClr>
                </a:outerShdw>
              </a:effectLst>
            </p:spPr>
            <p:txBody>
              <a:bodyPr/>
              <a:lstStyle/>
              <a:p>
                <a:endParaRPr lang="en-AU" sz="1200"/>
              </a:p>
            </p:txBody>
          </p:sp>
          <p:sp>
            <p:nvSpPr>
              <p:cNvPr id="44" name="TextBox 4">
                <a:extLst>
                  <a:ext uri="{FF2B5EF4-FFF2-40B4-BE49-F238E27FC236}">
                    <a16:creationId xmlns:a16="http://schemas.microsoft.com/office/drawing/2014/main" id="{0BECE919-DE32-1521-2920-1AEF5DC10358}"/>
                  </a:ext>
                </a:extLst>
              </p:cNvPr>
              <p:cNvSpPr txBox="1"/>
              <p:nvPr/>
            </p:nvSpPr>
            <p:spPr>
              <a:xfrm>
                <a:off x="0" y="-38100"/>
                <a:ext cx="1018744" cy="850900"/>
              </a:xfrm>
              <a:prstGeom prst="rect">
                <a:avLst/>
              </a:prstGeom>
            </p:spPr>
            <p:txBody>
              <a:bodyPr lIns="33867" tIns="33867" rIns="33867" bIns="33867" rtlCol="0" anchor="ctr"/>
              <a:lstStyle/>
              <a:p>
                <a:pPr algn="ctr">
                  <a:lnSpc>
                    <a:spcPts val="1960"/>
                  </a:lnSpc>
                </a:pPr>
                <a:endParaRPr sz="1200"/>
              </a:p>
            </p:txBody>
          </p:sp>
        </p:grpSp>
        <p:sp>
          <p:nvSpPr>
            <p:cNvPr id="16" name="TextBox 5">
              <a:extLst>
                <a:ext uri="{FF2B5EF4-FFF2-40B4-BE49-F238E27FC236}">
                  <a16:creationId xmlns:a16="http://schemas.microsoft.com/office/drawing/2014/main" id="{337EEFEE-7150-9E75-F7B5-0A524052713D}"/>
                </a:ext>
              </a:extLst>
            </p:cNvPr>
            <p:cNvSpPr txBox="1"/>
            <p:nvPr/>
          </p:nvSpPr>
          <p:spPr>
            <a:xfrm>
              <a:off x="1670510" y="2529870"/>
              <a:ext cx="1986357" cy="1070549"/>
            </a:xfrm>
            <a:prstGeom prst="rect">
              <a:avLst/>
            </a:prstGeom>
          </p:spPr>
          <p:txBody>
            <a:bodyPr lIns="0" tIns="0" rIns="0" bIns="0" rtlCol="0" anchor="t">
              <a:spAutoFit/>
            </a:bodyPr>
            <a:lstStyle/>
            <a:p>
              <a:pPr algn="ctr">
                <a:lnSpc>
                  <a:spcPts val="1679"/>
                </a:lnSpc>
              </a:pPr>
              <a:r>
                <a:rPr lang="en-US" sz="1199">
                  <a:solidFill>
                    <a:srgbClr val="241F20"/>
                  </a:solidFill>
                  <a:latin typeface="DM Sans" pitchFamily="2" charset="0"/>
                  <a:ea typeface="Canva Sans"/>
                  <a:cs typeface="Canva Sans"/>
                  <a:sym typeface="Canva Sans"/>
                </a:rPr>
                <a:t>Address the underlying social context that</a:t>
              </a:r>
            </a:p>
            <a:p>
              <a:pPr algn="ctr">
                <a:lnSpc>
                  <a:spcPts val="1679"/>
                </a:lnSpc>
              </a:pPr>
              <a:r>
                <a:rPr lang="en-US" sz="1199">
                  <a:solidFill>
                    <a:srgbClr val="241F20"/>
                  </a:solidFill>
                  <a:latin typeface="DM Sans" pitchFamily="2" charset="0"/>
                  <a:ea typeface="Canva Sans"/>
                  <a:cs typeface="Canva Sans"/>
                  <a:sym typeface="Canva Sans"/>
                </a:rPr>
                <a:t>gives rise to violence against women and girls</a:t>
              </a:r>
            </a:p>
            <a:p>
              <a:pPr algn="ctr">
                <a:lnSpc>
                  <a:spcPts val="1679"/>
                </a:lnSpc>
                <a:spcBef>
                  <a:spcPct val="0"/>
                </a:spcBef>
              </a:pPr>
              <a:r>
                <a:rPr lang="en-US" sz="1199">
                  <a:solidFill>
                    <a:srgbClr val="241F20"/>
                  </a:solidFill>
                  <a:latin typeface="DM Sans" pitchFamily="2" charset="0"/>
                  <a:ea typeface="Canva Sans"/>
                  <a:cs typeface="Canva Sans"/>
                  <a:sym typeface="Canva Sans"/>
                </a:rPr>
                <a:t>with disabilities.</a:t>
              </a:r>
            </a:p>
          </p:txBody>
        </p:sp>
        <p:sp>
          <p:nvSpPr>
            <p:cNvPr id="17" name="TextBox 6">
              <a:extLst>
                <a:ext uri="{FF2B5EF4-FFF2-40B4-BE49-F238E27FC236}">
                  <a16:creationId xmlns:a16="http://schemas.microsoft.com/office/drawing/2014/main" id="{6E45A30C-7625-35F8-4E69-0CED69F3B631}"/>
                </a:ext>
              </a:extLst>
            </p:cNvPr>
            <p:cNvSpPr txBox="1"/>
            <p:nvPr/>
          </p:nvSpPr>
          <p:spPr>
            <a:xfrm>
              <a:off x="1221235" y="1108058"/>
              <a:ext cx="1442454" cy="1383777"/>
            </a:xfrm>
            <a:prstGeom prst="rect">
              <a:avLst/>
            </a:prstGeom>
          </p:spPr>
          <p:txBody>
            <a:bodyPr lIns="0" tIns="0" rIns="0" bIns="0" rtlCol="0" anchor="t">
              <a:spAutoFit/>
            </a:bodyPr>
            <a:lstStyle/>
            <a:p>
              <a:pPr algn="ctr">
                <a:lnSpc>
                  <a:spcPts val="11347"/>
                </a:lnSpc>
                <a:spcBef>
                  <a:spcPct val="0"/>
                </a:spcBef>
              </a:pPr>
              <a:r>
                <a:rPr lang="en-US" sz="8105" b="1">
                  <a:solidFill>
                    <a:srgbClr val="6C2E94"/>
                  </a:solidFill>
                  <a:effectLst>
                    <a:outerShdw blurRad="50800" dist="38100" dir="2700000" algn="tl" rotWithShape="0">
                      <a:prstClr val="black">
                        <a:alpha val="40000"/>
                      </a:prstClr>
                    </a:outerShdw>
                  </a:effectLst>
                  <a:latin typeface="DM Sans" pitchFamily="2" charset="0"/>
                  <a:ea typeface="Canva Sans Bold"/>
                  <a:cs typeface="Canva Sans Bold"/>
                  <a:sym typeface="Canva Sans Bold"/>
                </a:rPr>
                <a:t>1</a:t>
              </a:r>
            </a:p>
          </p:txBody>
        </p:sp>
        <p:grpSp>
          <p:nvGrpSpPr>
            <p:cNvPr id="18" name="Group 7">
              <a:extLst>
                <a:ext uri="{FF2B5EF4-FFF2-40B4-BE49-F238E27FC236}">
                  <a16:creationId xmlns:a16="http://schemas.microsoft.com/office/drawing/2014/main" id="{77DCD099-1BCE-81B0-70A5-FBCFEE87721F}"/>
                </a:ext>
              </a:extLst>
            </p:cNvPr>
            <p:cNvGrpSpPr/>
            <p:nvPr/>
          </p:nvGrpSpPr>
          <p:grpSpPr>
            <a:xfrm>
              <a:off x="4621416" y="1778000"/>
              <a:ext cx="2578697" cy="2057400"/>
              <a:chOff x="0" y="0"/>
              <a:chExt cx="1018744" cy="812800"/>
            </a:xfrm>
          </p:grpSpPr>
          <p:sp>
            <p:nvSpPr>
              <p:cNvPr id="41" name="Freeform 8" descr="A white box numbered 2, containing the text: Challenge acceptance of violence against women and girls with disabilities. &#10;">
                <a:extLst>
                  <a:ext uri="{FF2B5EF4-FFF2-40B4-BE49-F238E27FC236}">
                    <a16:creationId xmlns:a16="http://schemas.microsoft.com/office/drawing/2014/main" id="{81D5171B-9565-75F1-044F-E7A68F7147A3}"/>
                  </a:ext>
                </a:extLst>
              </p:cNvPr>
              <p:cNvSpPr/>
              <p:nvPr/>
            </p:nvSpPr>
            <p:spPr>
              <a:xfrm>
                <a:off x="0" y="0"/>
                <a:ext cx="1018744" cy="812800"/>
              </a:xfrm>
              <a:custGeom>
                <a:avLst/>
                <a:gdLst/>
                <a:ahLst/>
                <a:cxnLst/>
                <a:rect l="l" t="t" r="r" b="b"/>
                <a:pathLst>
                  <a:path w="1018744" h="812800">
                    <a:moveTo>
                      <a:pt x="102077" y="0"/>
                    </a:moveTo>
                    <a:lnTo>
                      <a:pt x="916667" y="0"/>
                    </a:lnTo>
                    <a:cubicBezTo>
                      <a:pt x="973043" y="0"/>
                      <a:pt x="1018744" y="45701"/>
                      <a:pt x="1018744" y="102077"/>
                    </a:cubicBezTo>
                    <a:lnTo>
                      <a:pt x="1018744" y="710723"/>
                    </a:lnTo>
                    <a:cubicBezTo>
                      <a:pt x="1018744" y="737796"/>
                      <a:pt x="1007990" y="763759"/>
                      <a:pt x="988847" y="782902"/>
                    </a:cubicBezTo>
                    <a:cubicBezTo>
                      <a:pt x="969704" y="802046"/>
                      <a:pt x="943740" y="812800"/>
                      <a:pt x="916667" y="812800"/>
                    </a:cubicBezTo>
                    <a:lnTo>
                      <a:pt x="102077" y="812800"/>
                    </a:lnTo>
                    <a:cubicBezTo>
                      <a:pt x="45701" y="812800"/>
                      <a:pt x="0" y="767099"/>
                      <a:pt x="0" y="710723"/>
                    </a:cubicBezTo>
                    <a:lnTo>
                      <a:pt x="0" y="102077"/>
                    </a:lnTo>
                    <a:cubicBezTo>
                      <a:pt x="0" y="45701"/>
                      <a:pt x="45701" y="0"/>
                      <a:pt x="102077" y="0"/>
                    </a:cubicBezTo>
                    <a:close/>
                  </a:path>
                </a:pathLst>
              </a:custGeom>
              <a:solidFill>
                <a:srgbClr val="FFFFFF"/>
              </a:solidFill>
              <a:effectLst>
                <a:outerShdw blurRad="50800" dist="38100" dir="2700000" algn="tl" rotWithShape="0">
                  <a:prstClr val="black">
                    <a:alpha val="40000"/>
                  </a:prstClr>
                </a:outerShdw>
              </a:effectLst>
            </p:spPr>
            <p:txBody>
              <a:bodyPr/>
              <a:lstStyle/>
              <a:p>
                <a:endParaRPr lang="en-AU" sz="1200"/>
              </a:p>
            </p:txBody>
          </p:sp>
          <p:sp>
            <p:nvSpPr>
              <p:cNvPr id="42" name="TextBox 9">
                <a:extLst>
                  <a:ext uri="{FF2B5EF4-FFF2-40B4-BE49-F238E27FC236}">
                    <a16:creationId xmlns:a16="http://schemas.microsoft.com/office/drawing/2014/main" id="{8DAC183E-B342-705F-80B1-5BEB04404788}"/>
                  </a:ext>
                </a:extLst>
              </p:cNvPr>
              <p:cNvSpPr txBox="1"/>
              <p:nvPr/>
            </p:nvSpPr>
            <p:spPr>
              <a:xfrm>
                <a:off x="0" y="-38100"/>
                <a:ext cx="1018744" cy="850900"/>
              </a:xfrm>
              <a:prstGeom prst="rect">
                <a:avLst/>
              </a:prstGeom>
            </p:spPr>
            <p:txBody>
              <a:bodyPr lIns="33867" tIns="33867" rIns="33867" bIns="33867" rtlCol="0" anchor="ctr"/>
              <a:lstStyle/>
              <a:p>
                <a:pPr algn="ctr">
                  <a:lnSpc>
                    <a:spcPts val="1960"/>
                  </a:lnSpc>
                </a:pPr>
                <a:endParaRPr sz="1200"/>
              </a:p>
            </p:txBody>
          </p:sp>
        </p:grpSp>
        <p:sp>
          <p:nvSpPr>
            <p:cNvPr id="19" name="TextBox 10">
              <a:extLst>
                <a:ext uri="{FF2B5EF4-FFF2-40B4-BE49-F238E27FC236}">
                  <a16:creationId xmlns:a16="http://schemas.microsoft.com/office/drawing/2014/main" id="{D77D6469-ED18-ADF2-7F72-F70E22EC3FDF}"/>
                </a:ext>
              </a:extLst>
            </p:cNvPr>
            <p:cNvSpPr txBox="1"/>
            <p:nvPr/>
          </p:nvSpPr>
          <p:spPr>
            <a:xfrm>
              <a:off x="4907626" y="2529869"/>
              <a:ext cx="1986357" cy="643446"/>
            </a:xfrm>
            <a:prstGeom prst="rect">
              <a:avLst/>
            </a:prstGeom>
          </p:spPr>
          <p:txBody>
            <a:bodyPr lIns="0" tIns="0" rIns="0" bIns="0" rtlCol="0" anchor="t">
              <a:spAutoFit/>
            </a:bodyPr>
            <a:lstStyle/>
            <a:p>
              <a:pPr algn="ctr">
                <a:lnSpc>
                  <a:spcPts val="1679"/>
                </a:lnSpc>
                <a:spcBef>
                  <a:spcPct val="0"/>
                </a:spcBef>
              </a:pPr>
              <a:r>
                <a:rPr lang="en-US" sz="1199">
                  <a:solidFill>
                    <a:srgbClr val="241F20"/>
                  </a:solidFill>
                  <a:latin typeface="DM Sans" pitchFamily="2" charset="0"/>
                  <a:ea typeface="Canva Sans"/>
                  <a:cs typeface="Canva Sans"/>
                  <a:sym typeface="Canva Sans"/>
                </a:rPr>
                <a:t>Challenge acceptance of violence against women and girls with disabilities. </a:t>
              </a:r>
            </a:p>
          </p:txBody>
        </p:sp>
        <p:sp>
          <p:nvSpPr>
            <p:cNvPr id="20" name="TextBox 11">
              <a:extLst>
                <a:ext uri="{FF2B5EF4-FFF2-40B4-BE49-F238E27FC236}">
                  <a16:creationId xmlns:a16="http://schemas.microsoft.com/office/drawing/2014/main" id="{434AC80B-2BAE-2394-257C-AF63EE0FD177}"/>
                </a:ext>
              </a:extLst>
            </p:cNvPr>
            <p:cNvSpPr txBox="1"/>
            <p:nvPr/>
          </p:nvSpPr>
          <p:spPr>
            <a:xfrm>
              <a:off x="4458352" y="1112378"/>
              <a:ext cx="1442454" cy="1383777"/>
            </a:xfrm>
            <a:prstGeom prst="rect">
              <a:avLst/>
            </a:prstGeom>
          </p:spPr>
          <p:txBody>
            <a:bodyPr lIns="0" tIns="0" rIns="0" bIns="0" rtlCol="0" anchor="t">
              <a:spAutoFit/>
            </a:bodyPr>
            <a:lstStyle/>
            <a:p>
              <a:pPr algn="ctr">
                <a:lnSpc>
                  <a:spcPts val="11347"/>
                </a:lnSpc>
                <a:spcBef>
                  <a:spcPct val="0"/>
                </a:spcBef>
              </a:pPr>
              <a:r>
                <a:rPr lang="en-US" sz="8105" b="1">
                  <a:solidFill>
                    <a:srgbClr val="CEA8EA"/>
                  </a:solidFill>
                  <a:effectLst>
                    <a:outerShdw blurRad="50800" dist="38100" dir="2700000" algn="tl" rotWithShape="0">
                      <a:prstClr val="black">
                        <a:alpha val="40000"/>
                      </a:prstClr>
                    </a:outerShdw>
                  </a:effectLst>
                  <a:latin typeface="DM Sans" pitchFamily="2" charset="0"/>
                  <a:ea typeface="Canva Sans Bold"/>
                  <a:cs typeface="Canva Sans Bold"/>
                  <a:sym typeface="Canva Sans Bold"/>
                </a:rPr>
                <a:t>2</a:t>
              </a:r>
            </a:p>
          </p:txBody>
        </p:sp>
        <p:grpSp>
          <p:nvGrpSpPr>
            <p:cNvPr id="21" name="Group 12">
              <a:extLst>
                <a:ext uri="{FF2B5EF4-FFF2-40B4-BE49-F238E27FC236}">
                  <a16:creationId xmlns:a16="http://schemas.microsoft.com/office/drawing/2014/main" id="{A215F874-BA31-F7DE-DE6A-183FF7716135}"/>
                </a:ext>
              </a:extLst>
            </p:cNvPr>
            <p:cNvGrpSpPr/>
            <p:nvPr/>
          </p:nvGrpSpPr>
          <p:grpSpPr>
            <a:xfrm>
              <a:off x="7858478" y="1773655"/>
              <a:ext cx="2578697" cy="2057400"/>
              <a:chOff x="0" y="0"/>
              <a:chExt cx="1018744" cy="812800"/>
            </a:xfrm>
          </p:grpSpPr>
          <p:sp>
            <p:nvSpPr>
              <p:cNvPr id="39" name="Freeform 13" descr="A white box numbered 3, containing the text: Improve attitudes towards women and girls with disabilities by challenging ableist and sexist stereotypes.">
                <a:extLst>
                  <a:ext uri="{FF2B5EF4-FFF2-40B4-BE49-F238E27FC236}">
                    <a16:creationId xmlns:a16="http://schemas.microsoft.com/office/drawing/2014/main" id="{B5BE824F-D9BD-4C1B-9C6A-1774AB1974A7}"/>
                  </a:ext>
                </a:extLst>
              </p:cNvPr>
              <p:cNvSpPr/>
              <p:nvPr/>
            </p:nvSpPr>
            <p:spPr>
              <a:xfrm>
                <a:off x="0" y="0"/>
                <a:ext cx="1018744" cy="812800"/>
              </a:xfrm>
              <a:custGeom>
                <a:avLst/>
                <a:gdLst/>
                <a:ahLst/>
                <a:cxnLst/>
                <a:rect l="l" t="t" r="r" b="b"/>
                <a:pathLst>
                  <a:path w="1018744" h="812800">
                    <a:moveTo>
                      <a:pt x="102077" y="0"/>
                    </a:moveTo>
                    <a:lnTo>
                      <a:pt x="916667" y="0"/>
                    </a:lnTo>
                    <a:cubicBezTo>
                      <a:pt x="973043" y="0"/>
                      <a:pt x="1018744" y="45701"/>
                      <a:pt x="1018744" y="102077"/>
                    </a:cubicBezTo>
                    <a:lnTo>
                      <a:pt x="1018744" y="710723"/>
                    </a:lnTo>
                    <a:cubicBezTo>
                      <a:pt x="1018744" y="737796"/>
                      <a:pt x="1007990" y="763759"/>
                      <a:pt x="988847" y="782902"/>
                    </a:cubicBezTo>
                    <a:cubicBezTo>
                      <a:pt x="969704" y="802046"/>
                      <a:pt x="943740" y="812800"/>
                      <a:pt x="916667" y="812800"/>
                    </a:cubicBezTo>
                    <a:lnTo>
                      <a:pt x="102077" y="812800"/>
                    </a:lnTo>
                    <a:cubicBezTo>
                      <a:pt x="45701" y="812800"/>
                      <a:pt x="0" y="767099"/>
                      <a:pt x="0" y="710723"/>
                    </a:cubicBezTo>
                    <a:lnTo>
                      <a:pt x="0" y="102077"/>
                    </a:lnTo>
                    <a:cubicBezTo>
                      <a:pt x="0" y="45701"/>
                      <a:pt x="45701" y="0"/>
                      <a:pt x="102077" y="0"/>
                    </a:cubicBezTo>
                    <a:close/>
                  </a:path>
                </a:pathLst>
              </a:custGeom>
              <a:solidFill>
                <a:srgbClr val="FFFFFF"/>
              </a:solidFill>
              <a:effectLst>
                <a:outerShdw blurRad="50800" dist="38100" dir="2700000" algn="tl" rotWithShape="0">
                  <a:prstClr val="black">
                    <a:alpha val="40000"/>
                  </a:prstClr>
                </a:outerShdw>
              </a:effectLst>
            </p:spPr>
            <p:txBody>
              <a:bodyPr/>
              <a:lstStyle/>
              <a:p>
                <a:endParaRPr lang="en-AU" sz="1200"/>
              </a:p>
            </p:txBody>
          </p:sp>
          <p:sp>
            <p:nvSpPr>
              <p:cNvPr id="40" name="TextBox 14">
                <a:extLst>
                  <a:ext uri="{FF2B5EF4-FFF2-40B4-BE49-F238E27FC236}">
                    <a16:creationId xmlns:a16="http://schemas.microsoft.com/office/drawing/2014/main" id="{11DFA5F3-CA14-FBF2-0452-96129BE76799}"/>
                  </a:ext>
                </a:extLst>
              </p:cNvPr>
              <p:cNvSpPr txBox="1"/>
              <p:nvPr/>
            </p:nvSpPr>
            <p:spPr>
              <a:xfrm>
                <a:off x="0" y="-38100"/>
                <a:ext cx="1018744" cy="850900"/>
              </a:xfrm>
              <a:prstGeom prst="rect">
                <a:avLst/>
              </a:prstGeom>
            </p:spPr>
            <p:txBody>
              <a:bodyPr lIns="33867" tIns="33867" rIns="33867" bIns="33867" rtlCol="0" anchor="ctr"/>
              <a:lstStyle/>
              <a:p>
                <a:pPr algn="ctr">
                  <a:lnSpc>
                    <a:spcPts val="1960"/>
                  </a:lnSpc>
                </a:pPr>
                <a:endParaRPr sz="1200"/>
              </a:p>
            </p:txBody>
          </p:sp>
        </p:grpSp>
        <p:sp>
          <p:nvSpPr>
            <p:cNvPr id="22" name="TextBox 15">
              <a:extLst>
                <a:ext uri="{FF2B5EF4-FFF2-40B4-BE49-F238E27FC236}">
                  <a16:creationId xmlns:a16="http://schemas.microsoft.com/office/drawing/2014/main" id="{E813E32C-4F21-9202-EC9A-E81F447F98E0}"/>
                </a:ext>
              </a:extLst>
            </p:cNvPr>
            <p:cNvSpPr txBox="1"/>
            <p:nvPr/>
          </p:nvSpPr>
          <p:spPr>
            <a:xfrm>
              <a:off x="8144688" y="2525525"/>
              <a:ext cx="1986357" cy="1070549"/>
            </a:xfrm>
            <a:prstGeom prst="rect">
              <a:avLst/>
            </a:prstGeom>
          </p:spPr>
          <p:txBody>
            <a:bodyPr lIns="0" tIns="0" rIns="0" bIns="0" rtlCol="0" anchor="t">
              <a:spAutoFit/>
            </a:bodyPr>
            <a:lstStyle/>
            <a:p>
              <a:pPr algn="ctr">
                <a:lnSpc>
                  <a:spcPts val="1679"/>
                </a:lnSpc>
                <a:spcBef>
                  <a:spcPct val="0"/>
                </a:spcBef>
              </a:pPr>
              <a:r>
                <a:rPr lang="en-US" sz="1199">
                  <a:solidFill>
                    <a:srgbClr val="241F20"/>
                  </a:solidFill>
                  <a:latin typeface="DM Sans" pitchFamily="2" charset="0"/>
                  <a:ea typeface="Canva Sans"/>
                  <a:cs typeface="Canva Sans"/>
                  <a:sym typeface="Canva Sans"/>
                </a:rPr>
                <a:t>Improve attitudes towards women and girls with disabilities by challenging ableist and sexist stereotypes. </a:t>
              </a:r>
            </a:p>
          </p:txBody>
        </p:sp>
        <p:sp>
          <p:nvSpPr>
            <p:cNvPr id="23" name="TextBox 16">
              <a:extLst>
                <a:ext uri="{FF2B5EF4-FFF2-40B4-BE49-F238E27FC236}">
                  <a16:creationId xmlns:a16="http://schemas.microsoft.com/office/drawing/2014/main" id="{63450D08-CD4E-89AA-06E5-52B740EAB241}"/>
                </a:ext>
              </a:extLst>
            </p:cNvPr>
            <p:cNvSpPr txBox="1"/>
            <p:nvPr/>
          </p:nvSpPr>
          <p:spPr>
            <a:xfrm>
              <a:off x="7695413" y="1108034"/>
              <a:ext cx="1442454" cy="1383777"/>
            </a:xfrm>
            <a:prstGeom prst="rect">
              <a:avLst/>
            </a:prstGeom>
          </p:spPr>
          <p:txBody>
            <a:bodyPr lIns="0" tIns="0" rIns="0" bIns="0" rtlCol="0" anchor="t">
              <a:spAutoFit/>
            </a:bodyPr>
            <a:lstStyle/>
            <a:p>
              <a:pPr algn="ctr">
                <a:lnSpc>
                  <a:spcPts val="11347"/>
                </a:lnSpc>
                <a:spcBef>
                  <a:spcPct val="0"/>
                </a:spcBef>
              </a:pPr>
              <a:r>
                <a:rPr lang="en-US" sz="8105" b="1">
                  <a:solidFill>
                    <a:srgbClr val="6E8C82"/>
                  </a:solidFill>
                  <a:effectLst>
                    <a:outerShdw blurRad="50800" dist="38100" dir="2700000" algn="tl" rotWithShape="0">
                      <a:prstClr val="black">
                        <a:alpha val="40000"/>
                      </a:prstClr>
                    </a:outerShdw>
                  </a:effectLst>
                  <a:latin typeface="DM Sans" pitchFamily="2" charset="0"/>
                  <a:ea typeface="Canva Sans Bold"/>
                  <a:cs typeface="Canva Sans Bold"/>
                  <a:sym typeface="Canva Sans Bold"/>
                </a:rPr>
                <a:t>3</a:t>
              </a:r>
            </a:p>
          </p:txBody>
        </p:sp>
        <p:grpSp>
          <p:nvGrpSpPr>
            <p:cNvPr id="24" name="Group 17">
              <a:extLst>
                <a:ext uri="{FF2B5EF4-FFF2-40B4-BE49-F238E27FC236}">
                  <a16:creationId xmlns:a16="http://schemas.microsoft.com/office/drawing/2014/main" id="{3AEBC139-9FD2-7B43-6FF3-D0E427B00180}"/>
                </a:ext>
              </a:extLst>
            </p:cNvPr>
            <p:cNvGrpSpPr/>
            <p:nvPr/>
          </p:nvGrpSpPr>
          <p:grpSpPr>
            <a:xfrm>
              <a:off x="1384300" y="4281926"/>
              <a:ext cx="2578697" cy="2153841"/>
              <a:chOff x="0" y="-38100"/>
              <a:chExt cx="1018744" cy="850900"/>
            </a:xfrm>
          </p:grpSpPr>
          <p:sp>
            <p:nvSpPr>
              <p:cNvPr id="37" name="Freeform 18" descr="A white box numbered 4, containing the text: Promote the inclusion of women and girls with disabilities in all aspects of life. ">
                <a:extLst>
                  <a:ext uri="{FF2B5EF4-FFF2-40B4-BE49-F238E27FC236}">
                    <a16:creationId xmlns:a16="http://schemas.microsoft.com/office/drawing/2014/main" id="{3880FCB8-95F1-8E65-A4CA-7BDD9FE83E56}"/>
                  </a:ext>
                </a:extLst>
              </p:cNvPr>
              <p:cNvSpPr/>
              <p:nvPr/>
            </p:nvSpPr>
            <p:spPr>
              <a:xfrm>
                <a:off x="0" y="-1716"/>
                <a:ext cx="1018744" cy="812800"/>
              </a:xfrm>
              <a:custGeom>
                <a:avLst/>
                <a:gdLst/>
                <a:ahLst/>
                <a:cxnLst/>
                <a:rect l="l" t="t" r="r" b="b"/>
                <a:pathLst>
                  <a:path w="1018744" h="812800">
                    <a:moveTo>
                      <a:pt x="102077" y="0"/>
                    </a:moveTo>
                    <a:lnTo>
                      <a:pt x="916667" y="0"/>
                    </a:lnTo>
                    <a:cubicBezTo>
                      <a:pt x="973043" y="0"/>
                      <a:pt x="1018744" y="45701"/>
                      <a:pt x="1018744" y="102077"/>
                    </a:cubicBezTo>
                    <a:lnTo>
                      <a:pt x="1018744" y="710723"/>
                    </a:lnTo>
                    <a:cubicBezTo>
                      <a:pt x="1018744" y="737796"/>
                      <a:pt x="1007990" y="763759"/>
                      <a:pt x="988847" y="782902"/>
                    </a:cubicBezTo>
                    <a:cubicBezTo>
                      <a:pt x="969704" y="802046"/>
                      <a:pt x="943740" y="812800"/>
                      <a:pt x="916667" y="812800"/>
                    </a:cubicBezTo>
                    <a:lnTo>
                      <a:pt x="102077" y="812800"/>
                    </a:lnTo>
                    <a:cubicBezTo>
                      <a:pt x="45701" y="812800"/>
                      <a:pt x="0" y="767099"/>
                      <a:pt x="0" y="710723"/>
                    </a:cubicBezTo>
                    <a:lnTo>
                      <a:pt x="0" y="102077"/>
                    </a:lnTo>
                    <a:cubicBezTo>
                      <a:pt x="0" y="45701"/>
                      <a:pt x="45701" y="0"/>
                      <a:pt x="102077" y="0"/>
                    </a:cubicBezTo>
                    <a:close/>
                  </a:path>
                </a:pathLst>
              </a:custGeom>
              <a:solidFill>
                <a:srgbClr val="FFFFFF"/>
              </a:solidFill>
              <a:effectLst>
                <a:outerShdw blurRad="50800" dist="38100" dir="2700000" algn="tl" rotWithShape="0">
                  <a:prstClr val="black">
                    <a:alpha val="40000"/>
                  </a:prstClr>
                </a:outerShdw>
              </a:effectLst>
            </p:spPr>
            <p:txBody>
              <a:bodyPr/>
              <a:lstStyle/>
              <a:p>
                <a:endParaRPr lang="en-AU" sz="1200"/>
              </a:p>
            </p:txBody>
          </p:sp>
          <p:sp>
            <p:nvSpPr>
              <p:cNvPr id="38" name="TextBox 19">
                <a:extLst>
                  <a:ext uri="{FF2B5EF4-FFF2-40B4-BE49-F238E27FC236}">
                    <a16:creationId xmlns:a16="http://schemas.microsoft.com/office/drawing/2014/main" id="{3EAB61F2-5C99-7768-D2DC-A64159886239}"/>
                  </a:ext>
                </a:extLst>
              </p:cNvPr>
              <p:cNvSpPr txBox="1"/>
              <p:nvPr/>
            </p:nvSpPr>
            <p:spPr>
              <a:xfrm>
                <a:off x="0" y="-38100"/>
                <a:ext cx="1018744" cy="850900"/>
              </a:xfrm>
              <a:prstGeom prst="rect">
                <a:avLst/>
              </a:prstGeom>
            </p:spPr>
            <p:txBody>
              <a:bodyPr lIns="33867" tIns="33867" rIns="33867" bIns="33867" rtlCol="0" anchor="ctr"/>
              <a:lstStyle/>
              <a:p>
                <a:pPr algn="ctr">
                  <a:lnSpc>
                    <a:spcPts val="1960"/>
                  </a:lnSpc>
                </a:pPr>
                <a:endParaRPr sz="1200"/>
              </a:p>
            </p:txBody>
          </p:sp>
        </p:grpSp>
        <p:sp>
          <p:nvSpPr>
            <p:cNvPr id="25" name="TextBox 20">
              <a:extLst>
                <a:ext uri="{FF2B5EF4-FFF2-40B4-BE49-F238E27FC236}">
                  <a16:creationId xmlns:a16="http://schemas.microsoft.com/office/drawing/2014/main" id="{F39F06D7-47BF-C9BA-B8FA-7A6D5E510417}"/>
                </a:ext>
              </a:extLst>
            </p:cNvPr>
            <p:cNvSpPr txBox="1"/>
            <p:nvPr/>
          </p:nvSpPr>
          <p:spPr>
            <a:xfrm>
              <a:off x="1670510" y="5130236"/>
              <a:ext cx="1986357" cy="861454"/>
            </a:xfrm>
            <a:prstGeom prst="rect">
              <a:avLst/>
            </a:prstGeom>
          </p:spPr>
          <p:txBody>
            <a:bodyPr lIns="0" tIns="0" rIns="0" bIns="0" rtlCol="0" anchor="t">
              <a:spAutoFit/>
            </a:bodyPr>
            <a:lstStyle/>
            <a:p>
              <a:pPr algn="ctr">
                <a:lnSpc>
                  <a:spcPts val="1679"/>
                </a:lnSpc>
                <a:spcBef>
                  <a:spcPct val="0"/>
                </a:spcBef>
              </a:pPr>
              <a:r>
                <a:rPr lang="en-US" sz="1199">
                  <a:solidFill>
                    <a:srgbClr val="241F20"/>
                  </a:solidFill>
                  <a:latin typeface="DM Sans" pitchFamily="2" charset="0"/>
                  <a:ea typeface="Canva Sans"/>
                  <a:cs typeface="Canva Sans"/>
                  <a:sym typeface="Canva Sans"/>
                </a:rPr>
                <a:t>Promote the inclusion of women and girls with disabilities in all aspects of life. </a:t>
              </a:r>
            </a:p>
          </p:txBody>
        </p:sp>
        <p:sp>
          <p:nvSpPr>
            <p:cNvPr id="26" name="TextBox 21" descr="&#10;">
              <a:extLst>
                <a:ext uri="{FF2B5EF4-FFF2-40B4-BE49-F238E27FC236}">
                  <a16:creationId xmlns:a16="http://schemas.microsoft.com/office/drawing/2014/main" id="{68A18325-B9E0-0DC8-0C87-2AC2CE784318}"/>
                </a:ext>
              </a:extLst>
            </p:cNvPr>
            <p:cNvSpPr txBox="1"/>
            <p:nvPr/>
          </p:nvSpPr>
          <p:spPr>
            <a:xfrm>
              <a:off x="1221235" y="3712745"/>
              <a:ext cx="1442454" cy="1383777"/>
            </a:xfrm>
            <a:prstGeom prst="rect">
              <a:avLst/>
            </a:prstGeom>
          </p:spPr>
          <p:txBody>
            <a:bodyPr lIns="0" tIns="0" rIns="0" bIns="0" rtlCol="0" anchor="t">
              <a:spAutoFit/>
            </a:bodyPr>
            <a:lstStyle/>
            <a:p>
              <a:pPr algn="ctr">
                <a:lnSpc>
                  <a:spcPts val="11347"/>
                </a:lnSpc>
                <a:spcBef>
                  <a:spcPct val="0"/>
                </a:spcBef>
              </a:pPr>
              <a:r>
                <a:rPr lang="en-US" sz="8105" b="1">
                  <a:solidFill>
                    <a:srgbClr val="FF9800"/>
                  </a:solidFill>
                  <a:effectLst>
                    <a:outerShdw blurRad="50800" dist="38100" dir="2700000" algn="tl" rotWithShape="0">
                      <a:prstClr val="black">
                        <a:alpha val="40000"/>
                      </a:prstClr>
                    </a:outerShdw>
                  </a:effectLst>
                  <a:latin typeface="DM Sans" pitchFamily="2" charset="0"/>
                  <a:ea typeface="Canva Sans Bold"/>
                  <a:cs typeface="Canva Sans Bold"/>
                  <a:sym typeface="Canva Sans Bold"/>
                </a:rPr>
                <a:t>4</a:t>
              </a:r>
            </a:p>
          </p:txBody>
        </p:sp>
        <p:grpSp>
          <p:nvGrpSpPr>
            <p:cNvPr id="27" name="Group 22">
              <a:extLst>
                <a:ext uri="{FF2B5EF4-FFF2-40B4-BE49-F238E27FC236}">
                  <a16:creationId xmlns:a16="http://schemas.microsoft.com/office/drawing/2014/main" id="{6961EB6A-5F4D-37F3-B617-B4FAB5573827}"/>
                </a:ext>
              </a:extLst>
            </p:cNvPr>
            <p:cNvGrpSpPr/>
            <p:nvPr/>
          </p:nvGrpSpPr>
          <p:grpSpPr>
            <a:xfrm>
              <a:off x="4621416" y="4378367"/>
              <a:ext cx="2578697" cy="2057400"/>
              <a:chOff x="0" y="0"/>
              <a:chExt cx="1018744" cy="812800"/>
            </a:xfrm>
          </p:grpSpPr>
          <p:sp>
            <p:nvSpPr>
              <p:cNvPr id="35" name="Freeform 23" descr="A white box numbered 5, containing the text: Promote women and girls with disabilities’ independence, agency and participation in leadership and decision-making. &#10;">
                <a:extLst>
                  <a:ext uri="{FF2B5EF4-FFF2-40B4-BE49-F238E27FC236}">
                    <a16:creationId xmlns:a16="http://schemas.microsoft.com/office/drawing/2014/main" id="{75ACDEF3-6E69-9A56-EBF5-9EDCB7CC3EC1}"/>
                  </a:ext>
                </a:extLst>
              </p:cNvPr>
              <p:cNvSpPr/>
              <p:nvPr/>
            </p:nvSpPr>
            <p:spPr>
              <a:xfrm>
                <a:off x="0" y="0"/>
                <a:ext cx="1018744" cy="812800"/>
              </a:xfrm>
              <a:custGeom>
                <a:avLst/>
                <a:gdLst/>
                <a:ahLst/>
                <a:cxnLst/>
                <a:rect l="l" t="t" r="r" b="b"/>
                <a:pathLst>
                  <a:path w="1018744" h="812800">
                    <a:moveTo>
                      <a:pt x="102077" y="0"/>
                    </a:moveTo>
                    <a:lnTo>
                      <a:pt x="916667" y="0"/>
                    </a:lnTo>
                    <a:cubicBezTo>
                      <a:pt x="973043" y="0"/>
                      <a:pt x="1018744" y="45701"/>
                      <a:pt x="1018744" y="102077"/>
                    </a:cubicBezTo>
                    <a:lnTo>
                      <a:pt x="1018744" y="710723"/>
                    </a:lnTo>
                    <a:cubicBezTo>
                      <a:pt x="1018744" y="737796"/>
                      <a:pt x="1007990" y="763759"/>
                      <a:pt x="988847" y="782902"/>
                    </a:cubicBezTo>
                    <a:cubicBezTo>
                      <a:pt x="969704" y="802046"/>
                      <a:pt x="943740" y="812800"/>
                      <a:pt x="916667" y="812800"/>
                    </a:cubicBezTo>
                    <a:lnTo>
                      <a:pt x="102077" y="812800"/>
                    </a:lnTo>
                    <a:cubicBezTo>
                      <a:pt x="45701" y="812800"/>
                      <a:pt x="0" y="767099"/>
                      <a:pt x="0" y="710723"/>
                    </a:cubicBezTo>
                    <a:lnTo>
                      <a:pt x="0" y="102077"/>
                    </a:lnTo>
                    <a:cubicBezTo>
                      <a:pt x="0" y="45701"/>
                      <a:pt x="45701" y="0"/>
                      <a:pt x="102077" y="0"/>
                    </a:cubicBezTo>
                    <a:close/>
                  </a:path>
                </a:pathLst>
              </a:custGeom>
              <a:solidFill>
                <a:srgbClr val="FFFFFF"/>
              </a:solidFill>
              <a:effectLst>
                <a:outerShdw blurRad="50800" dist="38100" dir="2700000" algn="tl" rotWithShape="0">
                  <a:prstClr val="black">
                    <a:alpha val="40000"/>
                  </a:prstClr>
                </a:outerShdw>
              </a:effectLst>
            </p:spPr>
            <p:txBody>
              <a:bodyPr/>
              <a:lstStyle/>
              <a:p>
                <a:endParaRPr lang="en-AU" sz="1200"/>
              </a:p>
            </p:txBody>
          </p:sp>
          <p:sp>
            <p:nvSpPr>
              <p:cNvPr id="36" name="TextBox 24">
                <a:extLst>
                  <a:ext uri="{FF2B5EF4-FFF2-40B4-BE49-F238E27FC236}">
                    <a16:creationId xmlns:a16="http://schemas.microsoft.com/office/drawing/2014/main" id="{CBF870E4-CDC9-39AB-C6B9-A2B9A8FE9233}"/>
                  </a:ext>
                </a:extLst>
              </p:cNvPr>
              <p:cNvSpPr txBox="1"/>
              <p:nvPr/>
            </p:nvSpPr>
            <p:spPr>
              <a:xfrm>
                <a:off x="0" y="-38100"/>
                <a:ext cx="1018744" cy="850900"/>
              </a:xfrm>
              <a:prstGeom prst="rect">
                <a:avLst/>
              </a:prstGeom>
            </p:spPr>
            <p:txBody>
              <a:bodyPr lIns="33867" tIns="33867" rIns="33867" bIns="33867" rtlCol="0" anchor="ctr"/>
              <a:lstStyle/>
              <a:p>
                <a:pPr algn="ctr">
                  <a:lnSpc>
                    <a:spcPts val="1960"/>
                  </a:lnSpc>
                </a:pPr>
                <a:endParaRPr sz="1200"/>
              </a:p>
            </p:txBody>
          </p:sp>
        </p:grpSp>
        <p:sp>
          <p:nvSpPr>
            <p:cNvPr id="28" name="TextBox 25">
              <a:extLst>
                <a:ext uri="{FF2B5EF4-FFF2-40B4-BE49-F238E27FC236}">
                  <a16:creationId xmlns:a16="http://schemas.microsoft.com/office/drawing/2014/main" id="{7714CF2D-3675-E595-6AE3-BDF13984CA68}"/>
                </a:ext>
              </a:extLst>
            </p:cNvPr>
            <p:cNvSpPr txBox="1"/>
            <p:nvPr/>
          </p:nvSpPr>
          <p:spPr>
            <a:xfrm>
              <a:off x="4907626" y="5130236"/>
              <a:ext cx="1986357" cy="1070549"/>
            </a:xfrm>
            <a:prstGeom prst="rect">
              <a:avLst/>
            </a:prstGeom>
          </p:spPr>
          <p:txBody>
            <a:bodyPr lIns="0" tIns="0" rIns="0" bIns="0" rtlCol="0" anchor="t">
              <a:spAutoFit/>
            </a:bodyPr>
            <a:lstStyle/>
            <a:p>
              <a:pPr algn="ctr">
                <a:lnSpc>
                  <a:spcPts val="1679"/>
                </a:lnSpc>
                <a:spcBef>
                  <a:spcPct val="0"/>
                </a:spcBef>
              </a:pPr>
              <a:r>
                <a:rPr lang="en-US" sz="1199">
                  <a:solidFill>
                    <a:srgbClr val="241F20"/>
                  </a:solidFill>
                  <a:latin typeface="DM Sans" pitchFamily="2" charset="0"/>
                  <a:ea typeface="Canva Sans"/>
                  <a:cs typeface="Canva Sans"/>
                  <a:sym typeface="Canva Sans"/>
                </a:rPr>
                <a:t>Promote women and girls with disabilities’ independence, agency and participation in leadership and decision-making. </a:t>
              </a:r>
            </a:p>
          </p:txBody>
        </p:sp>
        <p:sp>
          <p:nvSpPr>
            <p:cNvPr id="29" name="TextBox 26">
              <a:extLst>
                <a:ext uri="{FF2B5EF4-FFF2-40B4-BE49-F238E27FC236}">
                  <a16:creationId xmlns:a16="http://schemas.microsoft.com/office/drawing/2014/main" id="{B27F6BFA-40C0-3DC2-F265-83D0AE1EB7C5}"/>
                </a:ext>
              </a:extLst>
            </p:cNvPr>
            <p:cNvSpPr txBox="1"/>
            <p:nvPr/>
          </p:nvSpPr>
          <p:spPr>
            <a:xfrm>
              <a:off x="4458352" y="3712745"/>
              <a:ext cx="1442454" cy="1383777"/>
            </a:xfrm>
            <a:prstGeom prst="rect">
              <a:avLst/>
            </a:prstGeom>
          </p:spPr>
          <p:txBody>
            <a:bodyPr lIns="0" tIns="0" rIns="0" bIns="0" rtlCol="0" anchor="t">
              <a:spAutoFit/>
            </a:bodyPr>
            <a:lstStyle/>
            <a:p>
              <a:pPr algn="ctr">
                <a:lnSpc>
                  <a:spcPts val="11347"/>
                </a:lnSpc>
                <a:spcBef>
                  <a:spcPct val="0"/>
                </a:spcBef>
              </a:pPr>
              <a:r>
                <a:rPr lang="en-US" sz="8105" b="1">
                  <a:solidFill>
                    <a:srgbClr val="C6CE85"/>
                  </a:solidFill>
                  <a:effectLst>
                    <a:outerShdw blurRad="50800" dist="38100" dir="2700000" algn="tl" rotWithShape="0">
                      <a:prstClr val="black">
                        <a:alpha val="40000"/>
                      </a:prstClr>
                    </a:outerShdw>
                  </a:effectLst>
                  <a:latin typeface="DM Sans" pitchFamily="2" charset="0"/>
                  <a:ea typeface="Canva Sans Bold"/>
                  <a:cs typeface="Canva Sans Bold"/>
                  <a:sym typeface="Canva Sans Bold"/>
                </a:rPr>
                <a:t>5</a:t>
              </a:r>
            </a:p>
          </p:txBody>
        </p:sp>
        <p:grpSp>
          <p:nvGrpSpPr>
            <p:cNvPr id="30" name="Group 27">
              <a:extLst>
                <a:ext uri="{FF2B5EF4-FFF2-40B4-BE49-F238E27FC236}">
                  <a16:creationId xmlns:a16="http://schemas.microsoft.com/office/drawing/2014/main" id="{E398A9A8-D43B-BBDF-8C3E-0B85F6E1FA53}"/>
                </a:ext>
              </a:extLst>
            </p:cNvPr>
            <p:cNvGrpSpPr/>
            <p:nvPr/>
          </p:nvGrpSpPr>
          <p:grpSpPr>
            <a:xfrm>
              <a:off x="7858478" y="4374022"/>
              <a:ext cx="2578697" cy="2057400"/>
              <a:chOff x="0" y="0"/>
              <a:chExt cx="1018744" cy="812800"/>
            </a:xfrm>
          </p:grpSpPr>
          <p:sp>
            <p:nvSpPr>
              <p:cNvPr id="33" name="Freeform 28" descr="A white box numbered 6, containing the text: Engage men and boys to challenge controlling, dominant and aggressive forms of masculinity. &#10;">
                <a:extLst>
                  <a:ext uri="{FF2B5EF4-FFF2-40B4-BE49-F238E27FC236}">
                    <a16:creationId xmlns:a16="http://schemas.microsoft.com/office/drawing/2014/main" id="{A1417D07-C84D-531D-1066-B625FA6B64B9}"/>
                  </a:ext>
                </a:extLst>
              </p:cNvPr>
              <p:cNvSpPr/>
              <p:nvPr/>
            </p:nvSpPr>
            <p:spPr>
              <a:xfrm>
                <a:off x="0" y="0"/>
                <a:ext cx="1018744" cy="812800"/>
              </a:xfrm>
              <a:custGeom>
                <a:avLst/>
                <a:gdLst/>
                <a:ahLst/>
                <a:cxnLst/>
                <a:rect l="l" t="t" r="r" b="b"/>
                <a:pathLst>
                  <a:path w="1018744" h="812800">
                    <a:moveTo>
                      <a:pt x="102077" y="0"/>
                    </a:moveTo>
                    <a:lnTo>
                      <a:pt x="916667" y="0"/>
                    </a:lnTo>
                    <a:cubicBezTo>
                      <a:pt x="973043" y="0"/>
                      <a:pt x="1018744" y="45701"/>
                      <a:pt x="1018744" y="102077"/>
                    </a:cubicBezTo>
                    <a:lnTo>
                      <a:pt x="1018744" y="710723"/>
                    </a:lnTo>
                    <a:cubicBezTo>
                      <a:pt x="1018744" y="737796"/>
                      <a:pt x="1007990" y="763759"/>
                      <a:pt x="988847" y="782902"/>
                    </a:cubicBezTo>
                    <a:cubicBezTo>
                      <a:pt x="969704" y="802046"/>
                      <a:pt x="943740" y="812800"/>
                      <a:pt x="916667" y="812800"/>
                    </a:cubicBezTo>
                    <a:lnTo>
                      <a:pt x="102077" y="812800"/>
                    </a:lnTo>
                    <a:cubicBezTo>
                      <a:pt x="45701" y="812800"/>
                      <a:pt x="0" y="767099"/>
                      <a:pt x="0" y="710723"/>
                    </a:cubicBezTo>
                    <a:lnTo>
                      <a:pt x="0" y="102077"/>
                    </a:lnTo>
                    <a:cubicBezTo>
                      <a:pt x="0" y="45701"/>
                      <a:pt x="45701" y="0"/>
                      <a:pt x="102077" y="0"/>
                    </a:cubicBezTo>
                    <a:close/>
                  </a:path>
                </a:pathLst>
              </a:custGeom>
              <a:solidFill>
                <a:srgbClr val="FFFFFF"/>
              </a:solidFill>
              <a:effectLst>
                <a:outerShdw blurRad="50800" dist="38100" dir="2700000" algn="tl" rotWithShape="0">
                  <a:prstClr val="black">
                    <a:alpha val="40000"/>
                  </a:prstClr>
                </a:outerShdw>
              </a:effectLst>
            </p:spPr>
            <p:txBody>
              <a:bodyPr/>
              <a:lstStyle/>
              <a:p>
                <a:endParaRPr lang="en-AU" sz="1200"/>
              </a:p>
            </p:txBody>
          </p:sp>
          <p:sp>
            <p:nvSpPr>
              <p:cNvPr id="34" name="TextBox 29">
                <a:extLst>
                  <a:ext uri="{FF2B5EF4-FFF2-40B4-BE49-F238E27FC236}">
                    <a16:creationId xmlns:a16="http://schemas.microsoft.com/office/drawing/2014/main" id="{62AA56B6-4B05-8220-BD36-E3DDC2A1D73E}"/>
                  </a:ext>
                </a:extLst>
              </p:cNvPr>
              <p:cNvSpPr txBox="1"/>
              <p:nvPr/>
            </p:nvSpPr>
            <p:spPr>
              <a:xfrm>
                <a:off x="0" y="-38100"/>
                <a:ext cx="1018744" cy="850900"/>
              </a:xfrm>
              <a:prstGeom prst="rect">
                <a:avLst/>
              </a:prstGeom>
            </p:spPr>
            <p:txBody>
              <a:bodyPr lIns="33867" tIns="33867" rIns="33867" bIns="33867" rtlCol="0" anchor="ctr"/>
              <a:lstStyle/>
              <a:p>
                <a:pPr algn="ctr">
                  <a:lnSpc>
                    <a:spcPts val="1960"/>
                  </a:lnSpc>
                </a:pPr>
                <a:endParaRPr sz="1200"/>
              </a:p>
            </p:txBody>
          </p:sp>
        </p:grpSp>
        <p:sp>
          <p:nvSpPr>
            <p:cNvPr id="31" name="TextBox 30">
              <a:extLst>
                <a:ext uri="{FF2B5EF4-FFF2-40B4-BE49-F238E27FC236}">
                  <a16:creationId xmlns:a16="http://schemas.microsoft.com/office/drawing/2014/main" id="{F01DFD5F-C0B3-6041-8E54-EC83985E8325}"/>
                </a:ext>
              </a:extLst>
            </p:cNvPr>
            <p:cNvSpPr txBox="1"/>
            <p:nvPr/>
          </p:nvSpPr>
          <p:spPr>
            <a:xfrm>
              <a:off x="8144688" y="5125892"/>
              <a:ext cx="1986357" cy="861454"/>
            </a:xfrm>
            <a:prstGeom prst="rect">
              <a:avLst/>
            </a:prstGeom>
          </p:spPr>
          <p:txBody>
            <a:bodyPr lIns="0" tIns="0" rIns="0" bIns="0" rtlCol="0" anchor="t">
              <a:spAutoFit/>
            </a:bodyPr>
            <a:lstStyle/>
            <a:p>
              <a:pPr algn="ctr">
                <a:lnSpc>
                  <a:spcPts val="1679"/>
                </a:lnSpc>
                <a:spcBef>
                  <a:spcPct val="0"/>
                </a:spcBef>
              </a:pPr>
              <a:r>
                <a:rPr lang="en-US" sz="1199">
                  <a:solidFill>
                    <a:srgbClr val="241F20"/>
                  </a:solidFill>
                  <a:latin typeface="DM Sans" pitchFamily="2" charset="0"/>
                  <a:ea typeface="Canva Sans"/>
                  <a:cs typeface="Canva Sans"/>
                  <a:sym typeface="Canva Sans"/>
                </a:rPr>
                <a:t>Engage men and boys to challenge controlling, dominant and aggressive forms of masculinity. </a:t>
              </a:r>
            </a:p>
          </p:txBody>
        </p:sp>
        <p:sp>
          <p:nvSpPr>
            <p:cNvPr id="32" name="TextBox 31">
              <a:extLst>
                <a:ext uri="{FF2B5EF4-FFF2-40B4-BE49-F238E27FC236}">
                  <a16:creationId xmlns:a16="http://schemas.microsoft.com/office/drawing/2014/main" id="{F7DF5C8F-7967-5959-1744-6428F7140152}"/>
                </a:ext>
              </a:extLst>
            </p:cNvPr>
            <p:cNvSpPr txBox="1"/>
            <p:nvPr/>
          </p:nvSpPr>
          <p:spPr>
            <a:xfrm>
              <a:off x="7695413" y="3708400"/>
              <a:ext cx="1442454" cy="1383777"/>
            </a:xfrm>
            <a:prstGeom prst="rect">
              <a:avLst/>
            </a:prstGeom>
          </p:spPr>
          <p:txBody>
            <a:bodyPr lIns="0" tIns="0" rIns="0" bIns="0" rtlCol="0" anchor="t">
              <a:spAutoFit/>
            </a:bodyPr>
            <a:lstStyle/>
            <a:p>
              <a:pPr algn="ctr">
                <a:lnSpc>
                  <a:spcPts val="11347"/>
                </a:lnSpc>
                <a:spcBef>
                  <a:spcPct val="0"/>
                </a:spcBef>
              </a:pPr>
              <a:r>
                <a:rPr lang="en-US" sz="8105" b="1">
                  <a:solidFill>
                    <a:srgbClr val="340043"/>
                  </a:solidFill>
                  <a:effectLst>
                    <a:outerShdw blurRad="50800" dist="38100" dir="2700000" algn="tl" rotWithShape="0">
                      <a:prstClr val="black">
                        <a:alpha val="40000"/>
                      </a:prstClr>
                    </a:outerShdw>
                  </a:effectLst>
                  <a:latin typeface="DM Sans" pitchFamily="2" charset="0"/>
                  <a:ea typeface="Canva Sans Bold"/>
                  <a:cs typeface="Canva Sans Bold"/>
                  <a:sym typeface="Canva Sans Bold"/>
                </a:rPr>
                <a:t>6</a:t>
              </a:r>
            </a:p>
          </p:txBody>
        </p:sp>
      </p:grpSp>
      <p:sp>
        <p:nvSpPr>
          <p:cNvPr id="47" name="TextBox 46">
            <a:extLst>
              <a:ext uri="{FF2B5EF4-FFF2-40B4-BE49-F238E27FC236}">
                <a16:creationId xmlns:a16="http://schemas.microsoft.com/office/drawing/2014/main" id="{4C9A8E5D-CB71-992B-5974-FC4BDDB393EF}"/>
              </a:ext>
            </a:extLst>
          </p:cNvPr>
          <p:cNvSpPr txBox="1"/>
          <p:nvPr/>
        </p:nvSpPr>
        <p:spPr>
          <a:xfrm>
            <a:off x="462526" y="291596"/>
            <a:ext cx="10393394" cy="1077218"/>
          </a:xfrm>
          <a:prstGeom prst="rect">
            <a:avLst/>
          </a:prstGeom>
          <a:noFill/>
        </p:spPr>
        <p:txBody>
          <a:bodyPr wrap="square" lIns="91440" tIns="45720" rIns="91440" bIns="45720" rtlCol="0" anchor="t">
            <a:spAutoFit/>
          </a:bodyPr>
          <a:lstStyle/>
          <a:p>
            <a:r>
              <a:rPr lang="en-AU" sz="3200" b="1">
                <a:latin typeface="DM Sans"/>
                <a:ea typeface="Verdana"/>
              </a:rPr>
              <a:t>Essential Actions to Prevent Gender and </a:t>
            </a:r>
            <a:endParaRPr lang="en-AU" sz="3200" b="1">
              <a:latin typeface="DM Sans"/>
              <a:ea typeface="Verdana" panose="020B0604030504040204" pitchFamily="34" charset="0"/>
            </a:endParaRPr>
          </a:p>
          <a:p>
            <a:r>
              <a:rPr lang="en-AU" sz="3200" b="1">
                <a:latin typeface="DM Sans"/>
                <a:ea typeface="Verdana"/>
              </a:rPr>
              <a:t>Disability-Based Violence</a:t>
            </a:r>
            <a:endParaRPr lang="en-AU" sz="3200" b="1">
              <a:latin typeface="DM Sans"/>
              <a:ea typeface="Verdana" panose="020B0604030504040204" pitchFamily="34" charset="0"/>
            </a:endParaRPr>
          </a:p>
        </p:txBody>
      </p:sp>
      <p:sp>
        <p:nvSpPr>
          <p:cNvPr id="48" name="TextBox 47">
            <a:extLst>
              <a:ext uri="{FF2B5EF4-FFF2-40B4-BE49-F238E27FC236}">
                <a16:creationId xmlns:a16="http://schemas.microsoft.com/office/drawing/2014/main" id="{B7B49C47-F429-3756-B79D-B4AE94D632CA}"/>
              </a:ext>
            </a:extLst>
          </p:cNvPr>
          <p:cNvSpPr txBox="1"/>
          <p:nvPr/>
        </p:nvSpPr>
        <p:spPr>
          <a:xfrm>
            <a:off x="8390566" y="6447770"/>
            <a:ext cx="3620756" cy="338554"/>
          </a:xfrm>
          <a:prstGeom prst="rect">
            <a:avLst/>
          </a:prstGeom>
          <a:noFill/>
        </p:spPr>
        <p:txBody>
          <a:bodyPr wrap="square">
            <a:spAutoFit/>
          </a:bodyPr>
          <a:lstStyle/>
          <a:p>
            <a:pPr algn="ctr">
              <a:defRPr/>
            </a:pPr>
            <a:r>
              <a:rPr lang="en-AU" sz="800">
                <a:solidFill>
                  <a:schemeClr val="bg2">
                    <a:lumMod val="50000"/>
                  </a:schemeClr>
                </a:solidFill>
                <a:latin typeface="DM Sans" pitchFamily="2" charset="0"/>
                <a:ea typeface="Verdana"/>
                <a:cs typeface="Arial"/>
              </a:rPr>
              <a:t>Source: Our Watch, WDV, 2022, ‘Changing the Landscape: A National Resource to Prevent Violence Against Women and Girls with Disabilities’.</a:t>
            </a:r>
          </a:p>
        </p:txBody>
      </p:sp>
    </p:spTree>
    <p:extLst>
      <p:ext uri="{BB962C8B-B14F-4D97-AF65-F5344CB8AC3E}">
        <p14:creationId xmlns:p14="http://schemas.microsoft.com/office/powerpoint/2010/main" val="1289656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BFE1B8-4573-C4D1-18DB-FCBF253666C1}"/>
              </a:ext>
            </a:extLst>
          </p:cNvPr>
          <p:cNvSpPr txBox="1"/>
          <p:nvPr/>
        </p:nvSpPr>
        <p:spPr>
          <a:xfrm>
            <a:off x="361243" y="1414288"/>
            <a:ext cx="10961032" cy="3813544"/>
          </a:xfrm>
          <a:prstGeom prst="rect">
            <a:avLst/>
          </a:prstGeom>
          <a:noFill/>
        </p:spPr>
        <p:txBody>
          <a:bodyPr wrap="square">
            <a:spAutoFit/>
          </a:bodyPr>
          <a:lstStyle/>
          <a:p>
            <a:pPr>
              <a:lnSpc>
                <a:spcPct val="110000"/>
              </a:lnSpc>
            </a:pPr>
            <a:r>
              <a:rPr lang="en-AU" sz="4400" b="1">
                <a:latin typeface="DM Sans" pitchFamily="2" charset="0"/>
                <a:ea typeface="+mj-ea"/>
                <a:cs typeface="+mj-cs"/>
              </a:rPr>
              <a:t>Thank-you!</a:t>
            </a:r>
          </a:p>
          <a:p>
            <a:pPr fontAlgn="base">
              <a:lnSpc>
                <a:spcPct val="120000"/>
              </a:lnSpc>
              <a:spcAft>
                <a:spcPts val="914"/>
              </a:spcAft>
              <a:buClr>
                <a:schemeClr val="tx1"/>
              </a:buClr>
              <a:buSzPct val="76000"/>
            </a:pPr>
            <a:endParaRPr lang="en-AU" sz="1800">
              <a:latin typeface="DM Sans" pitchFamily="2" charset="0"/>
            </a:endParaRPr>
          </a:p>
          <a:p>
            <a:pPr fontAlgn="base"/>
            <a:r>
              <a:rPr lang="en-US"/>
              <a:t>​Visit our website and check out our free resources and information at </a:t>
            </a:r>
            <a:r>
              <a:rPr lang="en-US" b="1"/>
              <a:t>wdv.org.au </a:t>
            </a:r>
            <a:r>
              <a:rPr lang="en-US"/>
              <a:t>​</a:t>
            </a:r>
          </a:p>
          <a:p>
            <a:pPr fontAlgn="base"/>
            <a:r>
              <a:rPr lang="en-US"/>
              <a:t>​</a:t>
            </a:r>
          </a:p>
          <a:p>
            <a:pPr fontAlgn="base"/>
            <a:r>
              <a:rPr lang="en-US"/>
              <a:t>Book a consultation with our Experts by Experience​.</a:t>
            </a:r>
          </a:p>
          <a:p>
            <a:pPr fontAlgn="base"/>
            <a:r>
              <a:rPr lang="en-US"/>
              <a:t>​​​</a:t>
            </a:r>
          </a:p>
          <a:p>
            <a:pPr fontAlgn="base"/>
            <a:r>
              <a:rPr lang="en-US"/>
              <a:t>Book an introductory session on preventing gender- and disability-based violence or tailored training for your </a:t>
            </a:r>
            <a:r>
              <a:rPr lang="en-US" err="1"/>
              <a:t>organisation</a:t>
            </a:r>
            <a:r>
              <a:rPr lang="en-US"/>
              <a:t>​.</a:t>
            </a:r>
          </a:p>
          <a:p>
            <a:pPr fontAlgn="base"/>
            <a:r>
              <a:rPr lang="en-US"/>
              <a:t>​</a:t>
            </a:r>
          </a:p>
          <a:p>
            <a:pPr fontAlgn="base"/>
            <a:r>
              <a:rPr lang="en-US" b="1"/>
              <a:t>Contact </a:t>
            </a:r>
            <a:r>
              <a:rPr lang="en-US" b="1" u="sng">
                <a:hlinkClick r:id="rId3"/>
              </a:rPr>
              <a:t>GandD@wdv.org.au</a:t>
            </a:r>
            <a:r>
              <a:rPr lang="en-US" b="1"/>
              <a:t> </a:t>
            </a:r>
            <a:endParaRPr lang="en-US"/>
          </a:p>
          <a:p>
            <a:pPr rtl="0" fontAlgn="base">
              <a:lnSpc>
                <a:spcPct val="120000"/>
              </a:lnSpc>
            </a:pPr>
            <a:r>
              <a:rPr lang="en-US" sz="1800" b="0" i="0">
                <a:effectLst/>
                <a:latin typeface="DM Sans" pitchFamily="2" charset="0"/>
              </a:rPr>
              <a:t>​</a:t>
            </a:r>
          </a:p>
        </p:txBody>
      </p:sp>
    </p:spTree>
    <p:extLst>
      <p:ext uri="{BB962C8B-B14F-4D97-AF65-F5344CB8AC3E}">
        <p14:creationId xmlns:p14="http://schemas.microsoft.com/office/powerpoint/2010/main" val="2638496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74DFF"/>
        </a:solidFill>
        <a:effectLst/>
      </p:bgPr>
    </p:bg>
    <p:spTree>
      <p:nvGrpSpPr>
        <p:cNvPr id="1" name=""/>
        <p:cNvGrpSpPr/>
        <p:nvPr/>
      </p:nvGrpSpPr>
      <p:grpSpPr>
        <a:xfrm>
          <a:off x="0" y="0"/>
          <a:ext cx="0" cy="0"/>
          <a:chOff x="0" y="0"/>
          <a:chExt cx="0" cy="0"/>
        </a:xfrm>
      </p:grpSpPr>
      <p:sp>
        <p:nvSpPr>
          <p:cNvPr id="3" name="Text 0"/>
          <p:cNvSpPr/>
          <p:nvPr/>
        </p:nvSpPr>
        <p:spPr>
          <a:xfrm>
            <a:off x="6095616" y="2905095"/>
            <a:ext cx="5772928" cy="1866231"/>
          </a:xfrm>
          <a:prstGeom prst="rect">
            <a:avLst/>
          </a:prstGeom>
          <a:noFill/>
          <a:ln/>
        </p:spPr>
        <p:txBody>
          <a:bodyPr wrap="square" lIns="0" tIns="0" rIns="0" bIns="0" rtlCol="0" anchor="ctr"/>
          <a:lstStyle/>
          <a:p>
            <a:pPr defTabSz="1219170"/>
            <a:r>
              <a:rPr lang="en-US" sz="5333" kern="0" spc="-80">
                <a:solidFill>
                  <a:srgbClr val="DEFFB0"/>
                </a:solidFill>
                <a:latin typeface="Calibri" panose="020F0502020204030204"/>
                <a:ea typeface="+mn-lt"/>
                <a:cs typeface="Calibri" panose="020F0502020204030204"/>
              </a:rPr>
              <a:t>Disability Family Violence Crisis Response Initiative </a:t>
            </a:r>
            <a:endParaRPr lang="en-US" sz="2400">
              <a:solidFill>
                <a:prstClr val="black"/>
              </a:solidFill>
              <a:latin typeface="Calibri" panose="020F0502020204030204"/>
            </a:endParaRPr>
          </a:p>
          <a:p>
            <a:pPr defTabSz="1219170"/>
            <a:r>
              <a:rPr lang="en-US" sz="5333" kern="0" spc="-80">
                <a:solidFill>
                  <a:srgbClr val="DEFFB0"/>
                </a:solidFill>
                <a:latin typeface="Calibri" panose="020F0502020204030204"/>
                <a:ea typeface="+mn-lt"/>
                <a:cs typeface="Calibri" panose="020F0502020204030204"/>
              </a:rPr>
              <a:t>(DFVCRI) </a:t>
            </a:r>
            <a:r>
              <a:rPr lang="en-US" sz="5333" b="1" kern="0" spc="-80">
                <a:solidFill>
                  <a:srgbClr val="DEFFB0"/>
                </a:solidFill>
                <a:latin typeface="DM Sans 14pt"/>
                <a:ea typeface="DM Sans 14pt"/>
                <a:cs typeface="DM Sans 14pt" pitchFamily="34" charset="-120"/>
              </a:rPr>
              <a:t> </a:t>
            </a:r>
            <a:endParaRPr lang="en-US" sz="5333" b="1">
              <a:solidFill>
                <a:prstClr val="black"/>
              </a:solidFill>
              <a:latin typeface="DM Sans 14pt"/>
            </a:endParaRPr>
          </a:p>
        </p:txBody>
      </p:sp>
      <p:sp>
        <p:nvSpPr>
          <p:cNvPr id="4" name="Text 1"/>
          <p:cNvSpPr/>
          <p:nvPr/>
        </p:nvSpPr>
        <p:spPr>
          <a:xfrm>
            <a:off x="6095870" y="5382826"/>
            <a:ext cx="3068991" cy="650181"/>
          </a:xfrm>
          <a:prstGeom prst="rect">
            <a:avLst/>
          </a:prstGeom>
          <a:noFill/>
          <a:ln/>
        </p:spPr>
        <p:txBody>
          <a:bodyPr wrap="square" lIns="0" tIns="0" rIns="0" bIns="0" rtlCol="0" anchor="ctr"/>
          <a:lstStyle/>
          <a:p>
            <a:pPr defTabSz="1219170">
              <a:lnSpc>
                <a:spcPts val="2560"/>
              </a:lnSpc>
            </a:pPr>
            <a:endParaRPr lang="en-US" sz="1600" b="1" kern="0" spc="-80">
              <a:solidFill>
                <a:srgbClr val="DEFFB0"/>
              </a:solidFill>
              <a:latin typeface="DM Sans 14pt SemiBold" pitchFamily="2" charset="77"/>
              <a:ea typeface="DM Sans 14pt"/>
            </a:endParaRPr>
          </a:p>
          <a:p>
            <a:pPr defTabSz="1219170">
              <a:lnSpc>
                <a:spcPts val="2560"/>
              </a:lnSpc>
            </a:pPr>
            <a:r>
              <a:rPr lang="en-US" sz="2133" kern="0" spc="-80">
                <a:solidFill>
                  <a:srgbClr val="FFFFFF"/>
                </a:solidFill>
                <a:latin typeface="Calibri" panose="020F0502020204030204"/>
                <a:ea typeface="+mn-lt"/>
                <a:cs typeface="Calibri" panose="020F0502020204030204"/>
              </a:rPr>
              <a:t>disability@safesteps.org.au </a:t>
            </a:r>
            <a:endParaRPr lang="en-US" sz="2400">
              <a:solidFill>
                <a:prstClr val="black"/>
              </a:solidFill>
              <a:latin typeface="Calibri" panose="020F0502020204030204"/>
              <a:ea typeface="+mn-lt"/>
              <a:cs typeface="Calibri" panose="020F0502020204030204"/>
            </a:endParaRPr>
          </a:p>
        </p:txBody>
      </p:sp>
      <p:pic>
        <p:nvPicPr>
          <p:cNvPr id="5" name="Image 0" descr="https://pitch-assets-ccb95893-de3f-4266-973c-20049231b248.s3.eu-west-1.amazonaws.com/aaac0fec-cf3e-4226-934c-305d1fb02116?pitch-bytes=8581&amp;pitch-content-type=image%2Fsvg%2Bxml"/>
          <p:cNvPicPr>
            <a:picLocks noChangeAspect="1"/>
          </p:cNvPicPr>
          <p:nvPr/>
        </p:nvPicPr>
        <p:blipFill>
          <a:blip>
            <a:extLst>
              <a:ext uri="{96DAC541-7B7A-43D3-8B79-37D633B846F1}">
                <asvg:svgBlip xmlns:asvg="http://schemas.microsoft.com/office/drawing/2016/SVG/main" r:embed="rId3"/>
              </a:ext>
            </a:extLst>
          </a:blip>
          <a:srcRect r="53"/>
          <a:stretch/>
        </p:blipFill>
        <p:spPr>
          <a:xfrm>
            <a:off x="823014" y="2497625"/>
            <a:ext cx="4453260" cy="186248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74DFF"/>
        </a:solidFill>
        <a:effectLst/>
      </p:bgPr>
    </p:bg>
    <p:spTree>
      <p:nvGrpSpPr>
        <p:cNvPr id="1" name=""/>
        <p:cNvGrpSpPr/>
        <p:nvPr/>
      </p:nvGrpSpPr>
      <p:grpSpPr>
        <a:xfrm>
          <a:off x="0" y="0"/>
          <a:ext cx="0" cy="0"/>
          <a:chOff x="0" y="0"/>
          <a:chExt cx="0" cy="0"/>
        </a:xfrm>
      </p:grpSpPr>
      <p:sp>
        <p:nvSpPr>
          <p:cNvPr id="3" name="Shape 0"/>
          <p:cNvSpPr/>
          <p:nvPr/>
        </p:nvSpPr>
        <p:spPr>
          <a:xfrm>
            <a:off x="-876" y="885789"/>
            <a:ext cx="11939856" cy="5975227"/>
          </a:xfrm>
          <a:prstGeom prst="roundRect">
            <a:avLst>
              <a:gd name="adj" fmla="val 36364"/>
            </a:avLst>
          </a:prstGeom>
          <a:solidFill>
            <a:srgbClr val="DEFFB0"/>
          </a:solidFill>
          <a:ln/>
        </p:spPr>
        <p:txBody>
          <a:bodyPr lIns="121920" tIns="60960" rIns="121920" bIns="60960" anchor="t"/>
          <a:lstStyle/>
          <a:p>
            <a:pPr marL="228594" indent="-228594" defTabSz="1219170">
              <a:buFont typeface="Arial"/>
              <a:buChar char="•"/>
            </a:pPr>
            <a:r>
              <a:rPr lang="en-US" sz="2133" b="1" err="1">
                <a:solidFill>
                  <a:srgbClr val="674DFF"/>
                </a:solidFill>
                <a:latin typeface="Calibri" panose="020F0502020204030204"/>
                <a:ea typeface="+mn-lt"/>
                <a:cs typeface="Calibri" panose="020F0502020204030204"/>
              </a:rPr>
              <a:t>Recognises</a:t>
            </a:r>
            <a:r>
              <a:rPr lang="en-US" sz="2133" b="1" dirty="0">
                <a:solidFill>
                  <a:srgbClr val="674DFF"/>
                </a:solidFill>
                <a:latin typeface="Calibri" panose="020F0502020204030204"/>
                <a:ea typeface="+mn-lt"/>
                <a:cs typeface="Calibri" panose="020F0502020204030204"/>
              </a:rPr>
              <a:t> family violence broadly </a:t>
            </a:r>
            <a:r>
              <a:rPr lang="en-US" sz="2133" dirty="0">
                <a:solidFill>
                  <a:srgbClr val="674DFF"/>
                </a:solidFill>
                <a:latin typeface="Calibri" panose="020F0502020204030204"/>
                <a:ea typeface="+mn-lt"/>
                <a:cs typeface="Calibri" panose="020F0502020204030204"/>
              </a:rPr>
              <a:t>– includes physical, sexual, emotional, psychological, social and economic abuse, and the impact on children. Prior to this, focus was on physical </a:t>
            </a:r>
            <a:r>
              <a:rPr lang="en-US" sz="2133">
                <a:solidFill>
                  <a:srgbClr val="674DFF"/>
                </a:solidFill>
                <a:latin typeface="Calibri" panose="020F0502020204030204"/>
                <a:ea typeface="+mn-lt"/>
                <a:cs typeface="Calibri" panose="020F0502020204030204"/>
              </a:rPr>
              <a:t>assaults only. </a:t>
            </a:r>
            <a:endParaRPr lang="en-US" sz="2133">
              <a:solidFill>
                <a:prstClr val="black"/>
              </a:solidFill>
              <a:latin typeface="Calibri" panose="020F0502020204030204"/>
              <a:ea typeface="Calibri" panose="020F0502020204030204"/>
              <a:cs typeface="Calibri" panose="020F0502020204030204"/>
            </a:endParaRPr>
          </a:p>
          <a:p>
            <a:pPr marL="228594" indent="-228594" defTabSz="1219170">
              <a:buFont typeface="Arial"/>
              <a:buChar char="•"/>
            </a:pPr>
            <a:endParaRPr lang="en-US" sz="2133" dirty="0">
              <a:solidFill>
                <a:srgbClr val="674DFF"/>
              </a:solidFill>
              <a:latin typeface="Calibri" panose="020F0502020204030204"/>
              <a:ea typeface="+mn-lt"/>
              <a:cs typeface="Calibri" panose="020F0502020204030204"/>
            </a:endParaRPr>
          </a:p>
          <a:p>
            <a:pPr marL="228594" indent="-228594" defTabSz="1219170">
              <a:buFont typeface="Arial"/>
              <a:buChar char="•"/>
            </a:pPr>
            <a:r>
              <a:rPr lang="en-US" sz="2133" b="1" dirty="0" err="1">
                <a:solidFill>
                  <a:srgbClr val="674DFF"/>
                </a:solidFill>
                <a:latin typeface="Calibri" panose="020F0502020204030204"/>
                <a:ea typeface="+mn-lt"/>
                <a:cs typeface="Calibri" panose="020F0502020204030204"/>
              </a:rPr>
              <a:t>Centres</a:t>
            </a:r>
            <a:r>
              <a:rPr lang="en-US" sz="2133" b="1" dirty="0">
                <a:solidFill>
                  <a:srgbClr val="674DFF"/>
                </a:solidFill>
                <a:latin typeface="Calibri" panose="020F0502020204030204"/>
                <a:ea typeface="+mn-lt"/>
                <a:cs typeface="Calibri" panose="020F0502020204030204"/>
              </a:rPr>
              <a:t> victim safety and rights</a:t>
            </a:r>
            <a:r>
              <a:rPr lang="en-US" sz="2133" dirty="0">
                <a:solidFill>
                  <a:srgbClr val="674DFF"/>
                </a:solidFill>
                <a:latin typeface="Calibri" panose="020F0502020204030204"/>
                <a:ea typeface="+mn-lt"/>
                <a:cs typeface="Calibri" panose="020F0502020204030204"/>
              </a:rPr>
              <a:t> – family violence is a human rights violation requiring respectful, survivor‑focused responses.</a:t>
            </a:r>
            <a:endParaRPr lang="en-US" sz="2133">
              <a:solidFill>
                <a:prstClr val="black"/>
              </a:solidFill>
              <a:latin typeface="Calibri" panose="020F0502020204030204"/>
              <a:ea typeface="Calibri"/>
              <a:cs typeface="Calibri"/>
            </a:endParaRPr>
          </a:p>
          <a:p>
            <a:pPr marL="228594" indent="-228594" defTabSz="1219170">
              <a:buFont typeface="Arial"/>
              <a:buChar char="•"/>
            </a:pPr>
            <a:endParaRPr lang="en-US" sz="2133" dirty="0">
              <a:solidFill>
                <a:srgbClr val="674DFF"/>
              </a:solidFill>
              <a:latin typeface="Calibri" panose="020F0502020204030204"/>
              <a:ea typeface="+mn-lt"/>
              <a:cs typeface="Calibri" panose="020F0502020204030204"/>
            </a:endParaRPr>
          </a:p>
          <a:p>
            <a:pPr marL="228594" indent="-228594" defTabSz="1219170">
              <a:buFont typeface="Arial"/>
              <a:buChar char="•"/>
            </a:pPr>
            <a:r>
              <a:rPr lang="en-US" sz="2133" b="1" dirty="0">
                <a:solidFill>
                  <a:srgbClr val="674DFF"/>
                </a:solidFill>
                <a:latin typeface="Calibri" panose="020F0502020204030204"/>
                <a:ea typeface="+mn-lt"/>
                <a:cs typeface="Calibri" panose="020F0502020204030204"/>
              </a:rPr>
              <a:t>Strengthens legal protections</a:t>
            </a:r>
            <a:r>
              <a:rPr lang="en-US" sz="2133" dirty="0">
                <a:solidFill>
                  <a:srgbClr val="674DFF"/>
                </a:solidFill>
                <a:latin typeface="Calibri" panose="020F0502020204030204"/>
                <a:ea typeface="+mn-lt"/>
                <a:cs typeface="Calibri" panose="020F0502020204030204"/>
              </a:rPr>
              <a:t> – expands intervention orders, tailors conditions, excludes perpetrators from the home, and limits victim cross‑examination.</a:t>
            </a:r>
            <a:endParaRPr lang="en-US" sz="2133">
              <a:solidFill>
                <a:srgbClr val="000000"/>
              </a:solidFill>
              <a:latin typeface="Calibri" panose="020F0502020204030204"/>
              <a:ea typeface="+mn-lt"/>
              <a:cs typeface="Calibri" panose="020F0502020204030204"/>
            </a:endParaRPr>
          </a:p>
          <a:p>
            <a:pPr marL="228594" indent="-228594" defTabSz="1219170">
              <a:buFont typeface="Arial"/>
              <a:buChar char="•"/>
            </a:pPr>
            <a:endParaRPr lang="en-US" sz="2133" b="1" dirty="0">
              <a:solidFill>
                <a:srgbClr val="674DFF"/>
              </a:solidFill>
              <a:latin typeface="Calibri" panose="020F0502020204030204"/>
              <a:ea typeface="Calibri"/>
              <a:cs typeface="Calibri"/>
            </a:endParaRPr>
          </a:p>
          <a:p>
            <a:pPr marL="228594" indent="-228594" defTabSz="1219170">
              <a:buFont typeface="Arial"/>
              <a:buChar char="•"/>
            </a:pPr>
            <a:r>
              <a:rPr lang="en-US" sz="2133" b="1">
                <a:solidFill>
                  <a:srgbClr val="674DFF"/>
                </a:solidFill>
                <a:latin typeface="Calibri" panose="020F0502020204030204"/>
                <a:ea typeface="+mn-lt"/>
                <a:cs typeface="Calibri" panose="020F0502020204030204"/>
              </a:rPr>
              <a:t>Expands police powers</a:t>
            </a:r>
            <a:r>
              <a:rPr lang="en-US" sz="2133">
                <a:solidFill>
                  <a:srgbClr val="674DFF"/>
                </a:solidFill>
                <a:latin typeface="Calibri" panose="020F0502020204030204"/>
                <a:ea typeface="+mn-lt"/>
                <a:cs typeface="Calibri" panose="020F0502020204030204"/>
              </a:rPr>
              <a:t> – enables immediate, after‑hours protections and stronger police action to improve safety and accountability.</a:t>
            </a:r>
            <a:br>
              <a:rPr lang="en-US" sz="2133" dirty="0">
                <a:solidFill>
                  <a:srgbClr val="674DFF"/>
                </a:solidFill>
                <a:latin typeface="Calibri" panose="020F0502020204030204"/>
                <a:ea typeface="+mn-lt"/>
                <a:cs typeface="Calibri" panose="020F0502020204030204"/>
              </a:rPr>
            </a:br>
            <a:endParaRPr lang="en-US" sz="2133">
              <a:solidFill>
                <a:prstClr val="black"/>
              </a:solidFill>
              <a:latin typeface="Calibri" panose="020F0502020204030204"/>
              <a:ea typeface="+mn-lt"/>
              <a:cs typeface="Calibri" panose="020F0502020204030204"/>
            </a:endParaRPr>
          </a:p>
          <a:p>
            <a:pPr marL="228594" indent="-228594" defTabSz="1219170">
              <a:buFont typeface="Arial"/>
              <a:buChar char="•"/>
            </a:pPr>
            <a:r>
              <a:rPr lang="en-US" sz="2133" b="1">
                <a:solidFill>
                  <a:srgbClr val="674DFF"/>
                </a:solidFill>
                <a:latin typeface="Calibri" panose="020F0502020204030204"/>
                <a:ea typeface="+mn-lt"/>
                <a:cs typeface="Calibri" panose="020F0502020204030204"/>
              </a:rPr>
              <a:t>Multi-Agency Risk Assessment and Management (MARAM) framework</a:t>
            </a:r>
            <a:r>
              <a:rPr lang="en-US" sz="2133">
                <a:solidFill>
                  <a:srgbClr val="674DFF"/>
                </a:solidFill>
                <a:latin typeface="Calibri" panose="020F0502020204030204"/>
                <a:ea typeface="+mn-lt"/>
                <a:cs typeface="Calibri" panose="020F0502020204030204"/>
              </a:rPr>
              <a:t> - created to allow for easier information sharing, prevent client from having to retell story, coordinate services</a:t>
            </a:r>
            <a:endParaRPr lang="en-US" sz="2133" dirty="0">
              <a:solidFill>
                <a:srgbClr val="674DFF"/>
              </a:solidFill>
              <a:latin typeface="Calibri" panose="020F0502020204030204"/>
              <a:ea typeface="Calibri"/>
              <a:cs typeface="Calibri"/>
            </a:endParaRPr>
          </a:p>
        </p:txBody>
      </p:sp>
      <p:sp>
        <p:nvSpPr>
          <p:cNvPr id="5" name="Text 2"/>
          <p:cNvSpPr/>
          <p:nvPr/>
        </p:nvSpPr>
        <p:spPr>
          <a:xfrm>
            <a:off x="189955" y="2171"/>
            <a:ext cx="12103919" cy="1206309"/>
          </a:xfrm>
          <a:prstGeom prst="rect">
            <a:avLst/>
          </a:prstGeom>
          <a:noFill/>
          <a:ln/>
        </p:spPr>
        <p:txBody>
          <a:bodyPr wrap="square" lIns="0" tIns="0" rIns="0" bIns="0" rtlCol="0" anchor="ctr"/>
          <a:lstStyle/>
          <a:p>
            <a:pPr defTabSz="1219170">
              <a:lnSpc>
                <a:spcPts val="960"/>
              </a:lnSpc>
            </a:pPr>
            <a:r>
              <a:rPr lang="en-US" sz="4267" kern="0" spc="160">
                <a:solidFill>
                  <a:srgbClr val="DEFFB0"/>
                </a:solidFill>
                <a:latin typeface="Calibri" panose="020F0502020204030204"/>
                <a:ea typeface="+mn-lt"/>
                <a:cs typeface="Calibri" panose="020F0502020204030204"/>
              </a:rPr>
              <a:t>The Family Violence Protection Act 2008 Victoria</a:t>
            </a:r>
            <a:endParaRPr lang="en-US" sz="2400">
              <a:solidFill>
                <a:prstClr val="black"/>
              </a:solidFill>
              <a:latin typeface="Calibri" panose="020F0502020204030204"/>
            </a:endParaRPr>
          </a:p>
        </p:txBody>
      </p:sp>
      <p:pic>
        <p:nvPicPr>
          <p:cNvPr id="6" name="Image 0" descr="https://pitch-assets-ccb95893-de3f-4266-973c-20049231b248.s3.eu-west-1.amazonaws.com/447aa4d0-6d58-4001-b0c3-6681fbabc34f?pitch-bytes=8581&amp;pitch-content-type=image%2Fsvg%2Bxml"/>
          <p:cNvPicPr>
            <a:picLocks noChangeAspect="1"/>
          </p:cNvPicPr>
          <p:nvPr/>
        </p:nvPicPr>
        <p:blipFill>
          <a:blip>
            <a:extLst>
              <a:ext uri="{96DAC541-7B7A-43D3-8B79-37D633B846F1}">
                <asvg:svgBlip xmlns:asvg="http://schemas.microsoft.com/office/drawing/2016/SVG/main" r:embed="rId3"/>
              </a:ext>
            </a:extLst>
          </a:blip>
          <a:srcRect r="53"/>
          <a:stretch/>
        </p:blipFill>
        <p:spPr>
          <a:xfrm>
            <a:off x="191832" y="216150"/>
            <a:ext cx="440024" cy="18403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EFFB0"/>
        </a:solidFill>
        <a:effectLst/>
      </p:bgPr>
    </p:bg>
    <p:spTree>
      <p:nvGrpSpPr>
        <p:cNvPr id="1" name=""/>
        <p:cNvGrpSpPr/>
        <p:nvPr/>
      </p:nvGrpSpPr>
      <p:grpSpPr>
        <a:xfrm>
          <a:off x="0" y="0"/>
          <a:ext cx="0" cy="0"/>
          <a:chOff x="0" y="0"/>
          <a:chExt cx="0" cy="0"/>
        </a:xfrm>
      </p:grpSpPr>
      <p:sp>
        <p:nvSpPr>
          <p:cNvPr id="3" name="Shape 0"/>
          <p:cNvSpPr/>
          <p:nvPr/>
        </p:nvSpPr>
        <p:spPr>
          <a:xfrm>
            <a:off x="-148490" y="855992"/>
            <a:ext cx="12343436" cy="6007605"/>
          </a:xfrm>
          <a:prstGeom prst="roundRect">
            <a:avLst>
              <a:gd name="adj" fmla="val 36364"/>
            </a:avLst>
          </a:prstGeom>
          <a:solidFill>
            <a:srgbClr val="674DFF"/>
          </a:solidFill>
          <a:ln/>
        </p:spPr>
        <p:txBody>
          <a:bodyPr lIns="121920" tIns="60960" rIns="121920" bIns="60960" anchor="t"/>
          <a:lstStyle/>
          <a:p>
            <a:pPr marL="380990" indent="-380990" defTabSz="1219170">
              <a:buFont typeface="Arial"/>
              <a:buChar char="•"/>
            </a:pPr>
            <a:r>
              <a:rPr lang="en-US" sz="2667" b="1" dirty="0">
                <a:solidFill>
                  <a:srgbClr val="DEFFB0"/>
                </a:solidFill>
                <a:latin typeface="Calibri" panose="020F0502020204030204"/>
                <a:ea typeface="Calibri" panose="020F0502020204030204"/>
                <a:cs typeface="Calibri" panose="020F0502020204030204"/>
              </a:rPr>
              <a:t>Withdrawn</a:t>
            </a:r>
            <a:r>
              <a:rPr lang="en-US" sz="2667" dirty="0">
                <a:solidFill>
                  <a:srgbClr val="DEFFB0"/>
                </a:solidFill>
                <a:latin typeface="Calibri" panose="020F0502020204030204"/>
                <a:ea typeface="Calibri" panose="020F0502020204030204"/>
                <a:cs typeface="Calibri" panose="020F0502020204030204"/>
              </a:rPr>
              <a:t> – The person may be more </a:t>
            </a:r>
            <a:r>
              <a:rPr lang="en-US" sz="2667">
                <a:solidFill>
                  <a:srgbClr val="DEFFB0"/>
                </a:solidFill>
                <a:latin typeface="Calibri" panose="020F0502020204030204"/>
                <a:ea typeface="Calibri" panose="020F0502020204030204"/>
                <a:cs typeface="Calibri" panose="020F0502020204030204"/>
              </a:rPr>
              <a:t>withdrawn</a:t>
            </a:r>
            <a:r>
              <a:rPr lang="en-US" sz="2667" dirty="0">
                <a:solidFill>
                  <a:srgbClr val="DEFFB0"/>
                </a:solidFill>
                <a:latin typeface="Calibri" panose="020F0502020204030204"/>
                <a:ea typeface="Calibri" panose="020F0502020204030204"/>
                <a:cs typeface="Calibri" panose="020F0502020204030204"/>
              </a:rPr>
              <a:t> or quieter than usual.</a:t>
            </a:r>
          </a:p>
          <a:p>
            <a:pPr marL="380990" indent="-380990" defTabSz="1219170">
              <a:buFont typeface="Arial"/>
              <a:buChar char="•"/>
            </a:pPr>
            <a:r>
              <a:rPr lang="en-US" sz="2667" b="1" dirty="0">
                <a:solidFill>
                  <a:srgbClr val="DEFFB0"/>
                </a:solidFill>
                <a:latin typeface="Calibri" panose="020F0502020204030204"/>
                <a:ea typeface="Calibri" panose="020F0502020204030204"/>
                <a:cs typeface="Calibri" panose="020F0502020204030204"/>
              </a:rPr>
              <a:t>Cancel appointments </a:t>
            </a:r>
            <a:r>
              <a:rPr lang="en-US" sz="2667" dirty="0">
                <a:solidFill>
                  <a:srgbClr val="DEFFB0"/>
                </a:solidFill>
                <a:latin typeface="Calibri" panose="020F0502020204030204"/>
                <a:ea typeface="Calibri" panose="020F0502020204030204"/>
                <a:cs typeface="Calibri" panose="020F0502020204030204"/>
              </a:rPr>
              <a:t>– The person may cancel appointments more often or with explanations that seem implausible or like they are being forced to (PUVs often withhold or control when support occurs as part of disability based family violence) </a:t>
            </a:r>
          </a:p>
          <a:p>
            <a:pPr marL="380990" indent="-380990" defTabSz="1219170">
              <a:buFont typeface="Arial"/>
              <a:buChar char="•"/>
            </a:pPr>
            <a:r>
              <a:rPr lang="en-US" sz="2667" b="1" dirty="0" err="1">
                <a:solidFill>
                  <a:srgbClr val="DEFFB0"/>
                </a:solidFill>
                <a:latin typeface="Calibri" panose="020F0502020204030204"/>
                <a:ea typeface="Calibri" panose="020F0502020204030204"/>
                <a:cs typeface="Calibri" panose="020F0502020204030204"/>
              </a:rPr>
              <a:t>Puv</a:t>
            </a:r>
            <a:r>
              <a:rPr lang="en-US" sz="2667" b="1" dirty="0">
                <a:solidFill>
                  <a:srgbClr val="DEFFB0"/>
                </a:solidFill>
                <a:latin typeface="Calibri" panose="020F0502020204030204"/>
                <a:ea typeface="Calibri" panose="020F0502020204030204"/>
                <a:cs typeface="Calibri" panose="020F0502020204030204"/>
              </a:rPr>
              <a:t> present at appointments </a:t>
            </a:r>
            <a:r>
              <a:rPr lang="en-US" sz="2667" dirty="0">
                <a:solidFill>
                  <a:srgbClr val="DEFFB0"/>
                </a:solidFill>
                <a:latin typeface="Calibri" panose="020F0502020204030204"/>
                <a:ea typeface="Calibri" panose="020F0502020204030204"/>
                <a:cs typeface="Calibri" panose="020F0502020204030204"/>
              </a:rPr>
              <a:t>– PUVs may be consistently present at appointments as a method of intimidation, or a way to ensure a victim survivor does not disclose </a:t>
            </a:r>
          </a:p>
          <a:p>
            <a:pPr marL="380990" indent="-380990" defTabSz="1219170">
              <a:buFont typeface="Arial"/>
              <a:buChar char="•"/>
            </a:pPr>
            <a:r>
              <a:rPr lang="en-US" sz="2667" b="1" dirty="0">
                <a:solidFill>
                  <a:srgbClr val="DEFFB0"/>
                </a:solidFill>
                <a:latin typeface="Calibri" panose="020F0502020204030204"/>
                <a:ea typeface="Calibri" panose="020F0502020204030204"/>
                <a:cs typeface="Calibri" panose="020F0502020204030204"/>
              </a:rPr>
              <a:t>Client disclosing feelings of FOG</a:t>
            </a:r>
            <a:r>
              <a:rPr lang="en-US" sz="2667" dirty="0">
                <a:solidFill>
                  <a:srgbClr val="DEFFB0"/>
                </a:solidFill>
                <a:latin typeface="Calibri" panose="020F0502020204030204"/>
                <a:ea typeface="Calibri" panose="020F0502020204030204"/>
                <a:cs typeface="Calibri" panose="020F0502020204030204"/>
              </a:rPr>
              <a:t> (fear, obligation &amp; guilt) </a:t>
            </a:r>
          </a:p>
          <a:p>
            <a:pPr marL="380990" indent="-380990" defTabSz="1219170">
              <a:buFont typeface="Arial"/>
              <a:buChar char="•"/>
            </a:pPr>
            <a:r>
              <a:rPr lang="en-US" sz="2667" b="1" dirty="0">
                <a:solidFill>
                  <a:srgbClr val="DEFFB0"/>
                </a:solidFill>
                <a:latin typeface="Calibri" panose="020F0502020204030204"/>
                <a:ea typeface="Calibri" panose="020F0502020204030204"/>
                <a:cs typeface="Calibri" panose="020F0502020204030204"/>
              </a:rPr>
              <a:t>Unexplained injuries</a:t>
            </a:r>
            <a:r>
              <a:rPr lang="en-US" sz="2667" dirty="0">
                <a:solidFill>
                  <a:srgbClr val="DEFFB0"/>
                </a:solidFill>
                <a:latin typeface="Calibri" panose="020F0502020204030204"/>
                <a:ea typeface="Calibri" panose="020F0502020204030204"/>
                <a:cs typeface="Calibri" panose="020F0502020204030204"/>
              </a:rPr>
              <a:t> – injuries that seem inconsistent with </a:t>
            </a:r>
            <a:r>
              <a:rPr lang="en-US" sz="2667">
                <a:solidFill>
                  <a:srgbClr val="DEFFB0"/>
                </a:solidFill>
                <a:latin typeface="Calibri" panose="020F0502020204030204"/>
                <a:ea typeface="Calibri" panose="020F0502020204030204"/>
                <a:cs typeface="Calibri" panose="020F0502020204030204"/>
              </a:rPr>
              <a:t>explanations </a:t>
            </a:r>
            <a:endParaRPr lang="en-US" sz="2667" dirty="0">
              <a:solidFill>
                <a:srgbClr val="DEFFB0"/>
              </a:solidFill>
              <a:latin typeface="Calibri" panose="020F0502020204030204"/>
              <a:ea typeface="Calibri" panose="020F0502020204030204"/>
              <a:cs typeface="Calibri" panose="020F0502020204030204"/>
            </a:endParaRPr>
          </a:p>
          <a:p>
            <a:pPr marL="380990" indent="-380990" defTabSz="1219170">
              <a:buFont typeface="Arial"/>
              <a:buChar char="•"/>
            </a:pPr>
            <a:r>
              <a:rPr lang="en-US" sz="2667" b="1" dirty="0">
                <a:solidFill>
                  <a:srgbClr val="DEFFB0"/>
                </a:solidFill>
                <a:latin typeface="Calibri" panose="020F0502020204030204"/>
                <a:ea typeface="Calibri" panose="020F0502020204030204"/>
                <a:cs typeface="Calibri" panose="020F0502020204030204"/>
              </a:rPr>
              <a:t>Financial abuse/difficulties </a:t>
            </a:r>
            <a:r>
              <a:rPr lang="en-US" sz="2667">
                <a:solidFill>
                  <a:srgbClr val="DEFFB0"/>
                </a:solidFill>
                <a:latin typeface="Calibri" panose="020F0502020204030204"/>
                <a:ea typeface="Calibri" panose="020F0502020204030204"/>
                <a:cs typeface="Calibri" panose="020F0502020204030204"/>
              </a:rPr>
              <a:t>: Limited money from dsp despite being paid recently. Food insecurity, going without medications. </a:t>
            </a:r>
          </a:p>
          <a:p>
            <a:pPr marL="380990" indent="-380990" defTabSz="1219170">
              <a:buFont typeface="Arial"/>
              <a:buChar char="•"/>
            </a:pPr>
            <a:endParaRPr lang="en-US" sz="2400" dirty="0">
              <a:solidFill>
                <a:srgbClr val="DEFFB0"/>
              </a:solidFill>
              <a:latin typeface="Calibri" panose="020F0502020204030204"/>
              <a:ea typeface="Calibri" panose="020F0502020204030204"/>
              <a:cs typeface="Calibri" panose="020F0502020204030204"/>
            </a:endParaRPr>
          </a:p>
          <a:p>
            <a:pPr marL="380990" indent="-380990" defTabSz="1219170">
              <a:buFont typeface="Arial"/>
              <a:buChar char="•"/>
            </a:pPr>
            <a:endParaRPr lang="en-US" sz="2400" dirty="0">
              <a:solidFill>
                <a:srgbClr val="DEFFB0"/>
              </a:solidFill>
              <a:latin typeface="Calibri" panose="020F0502020204030204"/>
              <a:ea typeface="Calibri" panose="020F0502020204030204"/>
              <a:cs typeface="Calibri" panose="020F0502020204030204"/>
            </a:endParaRPr>
          </a:p>
          <a:p>
            <a:pPr marL="380990" indent="-380990" defTabSz="1219170">
              <a:buFont typeface="Arial"/>
              <a:buChar char="•"/>
            </a:pPr>
            <a:endParaRPr lang="en-US" sz="2400" dirty="0">
              <a:solidFill>
                <a:srgbClr val="DEFFB0"/>
              </a:solidFill>
              <a:latin typeface="Calibri" panose="020F0502020204030204"/>
              <a:ea typeface="Calibri" panose="020F0502020204030204"/>
              <a:cs typeface="Calibri" panose="020F0502020204030204"/>
            </a:endParaRPr>
          </a:p>
          <a:p>
            <a:pPr defTabSz="1219170"/>
            <a:endParaRPr lang="en-US" sz="2400" dirty="0">
              <a:solidFill>
                <a:srgbClr val="DEFFB0"/>
              </a:solidFill>
              <a:latin typeface="Calibri" panose="020F0502020204030204"/>
              <a:ea typeface="Calibri" panose="020F0502020204030204"/>
              <a:cs typeface="Calibri" panose="020F0502020204030204"/>
            </a:endParaRPr>
          </a:p>
          <a:p>
            <a:pPr marL="380990" indent="-380990" defTabSz="1219170">
              <a:buFont typeface="Arial"/>
              <a:buChar char="•"/>
            </a:pPr>
            <a:endParaRPr lang="en-US" sz="2400" dirty="0">
              <a:solidFill>
                <a:srgbClr val="DEFFB0"/>
              </a:solidFill>
              <a:latin typeface="Calibri" panose="020F0502020204030204"/>
              <a:ea typeface="Calibri" panose="020F0502020204030204"/>
              <a:cs typeface="Calibri" panose="020F0502020204030204"/>
            </a:endParaRPr>
          </a:p>
        </p:txBody>
      </p:sp>
      <p:sp>
        <p:nvSpPr>
          <p:cNvPr id="4" name="Text 1"/>
          <p:cNvSpPr/>
          <p:nvPr/>
        </p:nvSpPr>
        <p:spPr>
          <a:xfrm>
            <a:off x="2314449" y="-2153"/>
            <a:ext cx="7412969" cy="1038396"/>
          </a:xfrm>
          <a:prstGeom prst="rect">
            <a:avLst/>
          </a:prstGeom>
          <a:noFill/>
          <a:ln/>
        </p:spPr>
        <p:txBody>
          <a:bodyPr wrap="square" lIns="0" tIns="0" rIns="0" bIns="0" rtlCol="0" anchor="ctr"/>
          <a:lstStyle/>
          <a:p>
            <a:pPr defTabSz="1219170"/>
            <a:r>
              <a:rPr lang="en-US" sz="4800">
                <a:solidFill>
                  <a:srgbClr val="674DFF"/>
                </a:solidFill>
                <a:latin typeface="Calibri"/>
                <a:ea typeface="+mn-lt"/>
                <a:cs typeface="Calibri" panose="020F0502020204030204"/>
              </a:rPr>
              <a:t>Signs that may indicate FV </a:t>
            </a:r>
            <a:endParaRPr lang="en-US" sz="4800">
              <a:solidFill>
                <a:srgbClr val="674DFF"/>
              </a:solidFill>
              <a:latin typeface="Calibri"/>
              <a:ea typeface="Calibri"/>
              <a:cs typeface="Calibri"/>
            </a:endParaRPr>
          </a:p>
        </p:txBody>
      </p:sp>
      <p:pic>
        <p:nvPicPr>
          <p:cNvPr id="6" name="Image 0" descr="https://pitch-assets-ccb95893-de3f-4266-973c-20049231b248.s3.eu-west-1.amazonaws.com/9e825a31-eafa-4a8b-ad4d-710145def1a8?pitch-bytes=8581&amp;pitch-content-type=image%2Fsvg%2Bxml"/>
          <p:cNvPicPr>
            <a:picLocks noChangeAspect="1"/>
          </p:cNvPicPr>
          <p:nvPr/>
        </p:nvPicPr>
        <p:blipFill>
          <a:blip>
            <a:extLst>
              <a:ext uri="{96DAC541-7B7A-43D3-8B79-37D633B846F1}">
                <asvg:svgBlip xmlns:asvg="http://schemas.microsoft.com/office/drawing/2016/SVG/main" r:embed="rId3"/>
              </a:ext>
            </a:extLst>
          </a:blip>
          <a:srcRect r="53"/>
          <a:stretch/>
        </p:blipFill>
        <p:spPr>
          <a:xfrm>
            <a:off x="191832" y="216150"/>
            <a:ext cx="440024" cy="18403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74DFF"/>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8CEAA5-4210-4665-B5FB-BFE9EDBC0A69}"/>
              </a:ext>
            </a:extLst>
          </p:cNvPr>
          <p:cNvSpPr>
            <a:spLocks noGrp="1"/>
          </p:cNvSpPr>
          <p:nvPr>
            <p:ph type="ctrTitle" idx="4294967295"/>
          </p:nvPr>
        </p:nvSpPr>
        <p:spPr>
          <a:xfrm>
            <a:off x="993494" y="88900"/>
            <a:ext cx="6413500" cy="1625600"/>
          </a:xfrm>
        </p:spPr>
        <p:txBody>
          <a:bodyPr vert="horz" lIns="91440" tIns="45720" rIns="91440" bIns="45720" rtlCol="0" anchor="ct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400" dirty="0">
                <a:solidFill>
                  <a:srgbClr val="DEFFB0"/>
                </a:solidFill>
              </a:rPr>
              <a:t>Responding to </a:t>
            </a:r>
            <a:r>
              <a:rPr lang="en-US" sz="4400">
                <a:solidFill>
                  <a:srgbClr val="DEFFB0"/>
                </a:solidFill>
              </a:rPr>
              <a:t>disclosures</a:t>
            </a:r>
            <a:br>
              <a:rPr lang="en-US" sz="4400" dirty="0"/>
            </a:br>
            <a:r>
              <a:rPr lang="en-US" sz="4400" dirty="0">
                <a:solidFill>
                  <a:srgbClr val="FFFFFF"/>
                </a:solidFill>
                <a:latin typeface="+mj-lt"/>
                <a:ea typeface="+mj-ea"/>
                <a:cs typeface="+mj-cs"/>
              </a:rPr>
              <a:t> </a:t>
            </a:r>
            <a:endParaRPr lang="en-US">
              <a:ea typeface="+mj-ea"/>
              <a:cs typeface="+mj-cs"/>
            </a:endParaRPr>
          </a:p>
        </p:txBody>
      </p:sp>
      <p:sp>
        <p:nvSpPr>
          <p:cNvPr id="2" name="TextBox 1">
            <a:extLst>
              <a:ext uri="{FF2B5EF4-FFF2-40B4-BE49-F238E27FC236}">
                <a16:creationId xmlns:a16="http://schemas.microsoft.com/office/drawing/2014/main" id="{7B21601A-44BB-E537-A51E-03A9C0605A76}"/>
              </a:ext>
            </a:extLst>
          </p:cNvPr>
          <p:cNvSpPr txBox="1"/>
          <p:nvPr/>
        </p:nvSpPr>
        <p:spPr>
          <a:xfrm>
            <a:off x="4807203" y="6501283"/>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r>
              <a:rPr lang="en-US" sz="1200" dirty="0">
                <a:solidFill>
                  <a:srgbClr val="7050C7"/>
                </a:solidFill>
                <a:latin typeface="Proxima Nova"/>
              </a:rPr>
              <a:t>Safe Steps Disability Team</a:t>
            </a:r>
            <a:endParaRPr lang="en-US" sz="1200" dirty="0">
              <a:solidFill>
                <a:prstClr val="black"/>
              </a:solidFill>
              <a:latin typeface="Calibri" panose="020F0502020204030204"/>
            </a:endParaRPr>
          </a:p>
        </p:txBody>
      </p:sp>
      <p:sp>
        <p:nvSpPr>
          <p:cNvPr id="3" name="Rectangle: Rounded Corners 2" descr=" Getting a Perpetrator who is Plan Nominee removed from a Plan​&#10;&#10;​&#10;&#10;NDIS guidelines - The official process​&#10;&#10;A Plan Nominee is a legally appointed decision maker under the NDIS  Act​&#10;&#10;Nominee rights are protected in the NDIS Act and are notified when a NDIS participant elects to remove them from their Plan.​&#10;&#10;To prevent this from happening because of the family violence risk, the participant should contact the National Contact Centre ​&#10;&#10;Ph:1800 800 110.     Email: enquiries@ndis.gov.au​&#10;&#10;National Contact Centre workers are required to escalate to the Participants Solutions Team ​&#10;&#10;Plan B. ​&#10;&#10;Get the client to contact their Support Co-ordinator or Local Area Coordinator to have the perpetrator removed as a Plan Nominee without them being notified​&#10;&#10;If it’s a Service Provider​&#10;&#10;To reporting critical incidents between the NDIS participants and providers of support services the participant should contact the National Contact Centre​&#10;&#10;​">
            <a:extLst>
              <a:ext uri="{FF2B5EF4-FFF2-40B4-BE49-F238E27FC236}">
                <a16:creationId xmlns:a16="http://schemas.microsoft.com/office/drawing/2014/main" id="{5F966901-0585-148F-5ABA-EBBCAE9A9020}"/>
              </a:ext>
            </a:extLst>
          </p:cNvPr>
          <p:cNvSpPr/>
          <p:nvPr/>
        </p:nvSpPr>
        <p:spPr>
          <a:xfrm>
            <a:off x="283940" y="900646"/>
            <a:ext cx="11908059" cy="5960653"/>
          </a:xfrm>
          <a:prstGeom prst="roundRect">
            <a:avLst/>
          </a:prstGeom>
          <a:solidFill>
            <a:srgbClr val="DEFF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a:endParaRPr>
          </a:p>
        </p:txBody>
      </p:sp>
      <p:sp>
        <p:nvSpPr>
          <p:cNvPr id="6" name="TextBox 5">
            <a:extLst>
              <a:ext uri="{FF2B5EF4-FFF2-40B4-BE49-F238E27FC236}">
                <a16:creationId xmlns:a16="http://schemas.microsoft.com/office/drawing/2014/main" id="{674325CD-E0B6-AC51-E0A9-E76146BECFEA}"/>
              </a:ext>
            </a:extLst>
          </p:cNvPr>
          <p:cNvSpPr txBox="1"/>
          <p:nvPr/>
        </p:nvSpPr>
        <p:spPr>
          <a:xfrm>
            <a:off x="625884" y="1270557"/>
            <a:ext cx="11479129" cy="740382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380990" indent="-380990" defTabSz="1219170">
              <a:lnSpc>
                <a:spcPct val="90000"/>
              </a:lnSpc>
              <a:spcBef>
                <a:spcPct val="20000"/>
              </a:spcBef>
              <a:buFont typeface="Arial"/>
              <a:buChar char="•"/>
            </a:pPr>
            <a:r>
              <a:rPr lang="en-US" sz="1867" b="1" dirty="0">
                <a:solidFill>
                  <a:srgbClr val="674DFF"/>
                </a:solidFill>
                <a:latin typeface="Calibri" panose="020F0502020204030204"/>
                <a:ea typeface="Calibri"/>
                <a:cs typeface="Calibri"/>
              </a:rPr>
              <a:t>Be Trauma Informed: </a:t>
            </a:r>
            <a:r>
              <a:rPr lang="en-US" sz="1867" dirty="0" err="1">
                <a:solidFill>
                  <a:srgbClr val="674DFF"/>
                </a:solidFill>
                <a:latin typeface="Calibri" panose="020F0502020204030204"/>
                <a:ea typeface="+mn-lt"/>
                <a:cs typeface="Calibri" panose="020F0502020204030204"/>
              </a:rPr>
              <a:t>prioritise</a:t>
            </a:r>
            <a:r>
              <a:rPr lang="en-US" sz="1867" b="1" dirty="0">
                <a:solidFill>
                  <a:srgbClr val="674DFF"/>
                </a:solidFill>
                <a:latin typeface="Calibri" panose="020F0502020204030204"/>
                <a:ea typeface="+mn-lt"/>
                <a:cs typeface="Calibri" panose="020F0502020204030204"/>
              </a:rPr>
              <a:t> </a:t>
            </a:r>
            <a:r>
              <a:rPr lang="en-US" sz="1867" dirty="0">
                <a:solidFill>
                  <a:srgbClr val="674DFF"/>
                </a:solidFill>
                <a:latin typeface="Calibri" panose="020F0502020204030204"/>
                <a:ea typeface="+mn-lt"/>
                <a:cs typeface="Calibri" panose="020F0502020204030204"/>
              </a:rPr>
              <a:t>safety, choice, empowerment, avoid re‑</a:t>
            </a:r>
            <a:r>
              <a:rPr lang="en-US" sz="1867" dirty="0" err="1">
                <a:solidFill>
                  <a:srgbClr val="674DFF"/>
                </a:solidFill>
                <a:latin typeface="Calibri" panose="020F0502020204030204"/>
                <a:ea typeface="+mn-lt"/>
                <a:cs typeface="Calibri" panose="020F0502020204030204"/>
              </a:rPr>
              <a:t>traumatisation</a:t>
            </a:r>
            <a:endParaRPr lang="en-US" sz="1867" dirty="0" err="1">
              <a:solidFill>
                <a:srgbClr val="674DFF"/>
              </a:solidFill>
              <a:latin typeface="Calibri" panose="020F0502020204030204"/>
              <a:ea typeface="Calibri"/>
              <a:cs typeface="Calibri"/>
            </a:endParaRPr>
          </a:p>
          <a:p>
            <a:pPr marL="380990" indent="-380990" defTabSz="1219170">
              <a:lnSpc>
                <a:spcPct val="90000"/>
              </a:lnSpc>
              <a:spcBef>
                <a:spcPct val="20000"/>
              </a:spcBef>
              <a:buFont typeface="Arial"/>
              <a:buChar char="•"/>
            </a:pPr>
            <a:r>
              <a:rPr lang="en-US" sz="1867" b="1">
                <a:solidFill>
                  <a:srgbClr val="674DFF"/>
                </a:solidFill>
                <a:latin typeface="Calibri" panose="020F0502020204030204"/>
                <a:ea typeface="Calibri"/>
                <a:cs typeface="Calibri"/>
              </a:rPr>
              <a:t>Give time and space – </a:t>
            </a:r>
            <a:r>
              <a:rPr lang="en-US" sz="1867" dirty="0">
                <a:solidFill>
                  <a:srgbClr val="674DFF"/>
                </a:solidFill>
                <a:latin typeface="Calibri" panose="020F0502020204030204"/>
                <a:ea typeface="Calibri"/>
                <a:cs typeface="Calibri"/>
              </a:rPr>
              <a:t>Give time and space for people to share their story at their pace. Some disabilities have slower processing speeds, never make someone feel rushed or express impatie</a:t>
            </a:r>
            <a:r>
              <a:rPr lang="en-US" sz="1867">
                <a:solidFill>
                  <a:srgbClr val="674DFF"/>
                </a:solidFill>
                <a:latin typeface="Calibri" panose="020F0502020204030204"/>
                <a:ea typeface="Calibri"/>
                <a:cs typeface="Calibri"/>
              </a:rPr>
              <a:t>nce </a:t>
            </a:r>
            <a:endParaRPr lang="en-US" sz="1867" dirty="0">
              <a:solidFill>
                <a:srgbClr val="674DFF"/>
              </a:solidFill>
              <a:latin typeface="Calibri" panose="020F0502020204030204"/>
              <a:ea typeface="Calibri"/>
              <a:cs typeface="Calibri"/>
            </a:endParaRPr>
          </a:p>
          <a:p>
            <a:pPr marL="380990" indent="-380990" defTabSz="1219170">
              <a:lnSpc>
                <a:spcPct val="90000"/>
              </a:lnSpc>
              <a:spcBef>
                <a:spcPct val="20000"/>
              </a:spcBef>
              <a:buFont typeface="Arial"/>
              <a:buChar char="•"/>
            </a:pPr>
            <a:r>
              <a:rPr lang="en-US" sz="1867" b="1">
                <a:solidFill>
                  <a:srgbClr val="674DFF"/>
                </a:solidFill>
                <a:latin typeface="Calibri" panose="020F0502020204030204"/>
                <a:ea typeface="Calibri"/>
                <a:cs typeface="Calibri"/>
              </a:rPr>
              <a:t>Affirm</a:t>
            </a:r>
            <a:r>
              <a:rPr lang="en-US" sz="1867" b="1" dirty="0">
                <a:solidFill>
                  <a:srgbClr val="674DFF"/>
                </a:solidFill>
                <a:latin typeface="Calibri" panose="020F0502020204030204"/>
                <a:ea typeface="Calibri"/>
                <a:cs typeface="Calibri"/>
              </a:rPr>
              <a:t> experiences – Violence is never okay</a:t>
            </a:r>
          </a:p>
          <a:p>
            <a:pPr marL="380990" indent="-380990" defTabSz="1219170">
              <a:lnSpc>
                <a:spcPct val="90000"/>
              </a:lnSpc>
              <a:spcBef>
                <a:spcPct val="20000"/>
              </a:spcBef>
              <a:buFont typeface="Arial"/>
              <a:buChar char="•"/>
            </a:pPr>
            <a:r>
              <a:rPr lang="en-US" sz="1867" b="1" dirty="0">
                <a:solidFill>
                  <a:srgbClr val="674DFF"/>
                </a:solidFill>
                <a:latin typeface="Calibri" panose="020F0502020204030204"/>
                <a:ea typeface="Calibri"/>
                <a:cs typeface="Calibri"/>
              </a:rPr>
              <a:t>Active listening</a:t>
            </a:r>
            <a:r>
              <a:rPr lang="en-US" sz="1867" dirty="0">
                <a:solidFill>
                  <a:srgbClr val="674DFF"/>
                </a:solidFill>
                <a:latin typeface="Calibri" panose="020F0502020204030204"/>
                <a:ea typeface="Calibri"/>
                <a:cs typeface="Calibri"/>
              </a:rPr>
              <a:t> -  Use open ended </a:t>
            </a:r>
            <a:r>
              <a:rPr lang="en-US" sz="1867">
                <a:solidFill>
                  <a:srgbClr val="674DFF"/>
                </a:solidFill>
                <a:latin typeface="Calibri" panose="020F0502020204030204"/>
                <a:ea typeface="Calibri"/>
                <a:cs typeface="Calibri"/>
              </a:rPr>
              <a:t>questions to elicit information, affirm the experience</a:t>
            </a:r>
            <a:endParaRPr lang="en-US" sz="1867" dirty="0">
              <a:solidFill>
                <a:srgbClr val="674DFF"/>
              </a:solidFill>
              <a:latin typeface="Calibri" panose="020F0502020204030204"/>
              <a:ea typeface="Calibri"/>
              <a:cs typeface="Calibri"/>
            </a:endParaRPr>
          </a:p>
          <a:p>
            <a:pPr marL="380990" indent="-380990" defTabSz="1219170">
              <a:lnSpc>
                <a:spcPct val="90000"/>
              </a:lnSpc>
              <a:spcBef>
                <a:spcPct val="20000"/>
              </a:spcBef>
              <a:buFont typeface="Arial"/>
              <a:buChar char="•"/>
            </a:pPr>
            <a:r>
              <a:rPr lang="en-US" sz="1867" b="1">
                <a:solidFill>
                  <a:srgbClr val="674DFF"/>
                </a:solidFill>
                <a:latin typeface="Calibri" panose="020F0502020204030204"/>
                <a:ea typeface="Calibri"/>
                <a:cs typeface="Calibri"/>
              </a:rPr>
              <a:t>Consent for referrals – </a:t>
            </a:r>
            <a:r>
              <a:rPr lang="en-US" sz="1867">
                <a:solidFill>
                  <a:srgbClr val="674DFF"/>
                </a:solidFill>
                <a:latin typeface="Calibri" panose="020F0502020204030204"/>
                <a:ea typeface="Calibri"/>
                <a:cs typeface="Calibri"/>
              </a:rPr>
              <a:t>Offer referrals to local family violence services and respect decisions to accept or decline the referral </a:t>
            </a:r>
            <a:endParaRPr lang="en-US" sz="1867" dirty="0">
              <a:solidFill>
                <a:srgbClr val="674DFF"/>
              </a:solidFill>
              <a:latin typeface="Calibri" panose="020F0502020204030204"/>
              <a:ea typeface="Calibri"/>
              <a:cs typeface="Calibri"/>
            </a:endParaRPr>
          </a:p>
          <a:p>
            <a:pPr marL="380990" indent="-380990" defTabSz="1219170">
              <a:lnSpc>
                <a:spcPct val="90000"/>
              </a:lnSpc>
              <a:spcBef>
                <a:spcPct val="20000"/>
              </a:spcBef>
              <a:buFont typeface="Arial"/>
              <a:buChar char="•"/>
            </a:pPr>
            <a:r>
              <a:rPr lang="en-US" sz="1867" b="1" dirty="0">
                <a:solidFill>
                  <a:srgbClr val="674DFF"/>
                </a:solidFill>
                <a:latin typeface="Calibri" panose="020F0502020204030204"/>
                <a:ea typeface="Calibri"/>
                <a:cs typeface="Calibri"/>
              </a:rPr>
              <a:t>Emergency contacts – </a:t>
            </a:r>
            <a:r>
              <a:rPr lang="en-US" sz="1867">
                <a:solidFill>
                  <a:srgbClr val="674DFF"/>
                </a:solidFill>
                <a:latin typeface="Calibri" panose="020F0502020204030204"/>
                <a:ea typeface="Calibri"/>
                <a:cs typeface="Calibri"/>
              </a:rPr>
              <a:t>Establish</a:t>
            </a:r>
            <a:r>
              <a:rPr lang="en-US" sz="1867" dirty="0">
                <a:solidFill>
                  <a:srgbClr val="674DFF"/>
                </a:solidFill>
                <a:latin typeface="Calibri" panose="020F0502020204030204"/>
                <a:ea typeface="Calibri"/>
                <a:cs typeface="Calibri"/>
              </a:rPr>
              <a:t> a safe person </a:t>
            </a:r>
          </a:p>
          <a:p>
            <a:pPr marL="380990" indent="-380990" defTabSz="1219170">
              <a:lnSpc>
                <a:spcPct val="90000"/>
              </a:lnSpc>
              <a:spcBef>
                <a:spcPct val="20000"/>
              </a:spcBef>
              <a:buFont typeface="Arial"/>
              <a:buChar char="•"/>
            </a:pPr>
            <a:r>
              <a:rPr lang="en-US" sz="1867" b="1" dirty="0">
                <a:solidFill>
                  <a:srgbClr val="674DFF"/>
                </a:solidFill>
                <a:latin typeface="Calibri" panose="020F0502020204030204"/>
                <a:ea typeface="Calibri"/>
                <a:cs typeface="Calibri"/>
              </a:rPr>
              <a:t>Safety planning/discussions - "If you need to leave quicky" </a:t>
            </a:r>
            <a:r>
              <a:rPr lang="en-US" sz="1867" dirty="0">
                <a:solidFill>
                  <a:srgbClr val="674DFF"/>
                </a:solidFill>
                <a:latin typeface="Calibri" panose="020F0502020204030204"/>
                <a:ea typeface="Calibri"/>
                <a:cs typeface="Calibri"/>
              </a:rPr>
              <a:t>Consider disability needs in safety planning, </a:t>
            </a:r>
            <a:r>
              <a:rPr lang="en-US" sz="1867" dirty="0" err="1">
                <a:solidFill>
                  <a:srgbClr val="674DFF"/>
                </a:solidFill>
                <a:latin typeface="Calibri" panose="020F0502020204030204"/>
                <a:ea typeface="Calibri"/>
                <a:cs typeface="Calibri"/>
              </a:rPr>
              <a:t>eg</a:t>
            </a:r>
            <a:r>
              <a:rPr lang="en-US" sz="1867" dirty="0">
                <a:solidFill>
                  <a:srgbClr val="674DFF"/>
                </a:solidFill>
                <a:latin typeface="Calibri" panose="020F0502020204030204"/>
                <a:ea typeface="Calibri"/>
                <a:cs typeface="Calibri"/>
              </a:rPr>
              <a:t> how will mobility aids be transported, what is a safe transport option for the client </a:t>
            </a:r>
            <a:r>
              <a:rPr lang="en-US" sz="1867" dirty="0" err="1">
                <a:solidFill>
                  <a:srgbClr val="674DFF"/>
                </a:solidFill>
                <a:latin typeface="Calibri" panose="020F0502020204030204"/>
                <a:ea typeface="Calibri"/>
                <a:cs typeface="Calibri"/>
              </a:rPr>
              <a:t>eg</a:t>
            </a:r>
            <a:r>
              <a:rPr lang="en-US" sz="1867" dirty="0">
                <a:solidFill>
                  <a:srgbClr val="674DFF"/>
                </a:solidFill>
                <a:latin typeface="Calibri" panose="020F0502020204030204"/>
                <a:ea typeface="Calibri"/>
                <a:cs typeface="Calibri"/>
              </a:rPr>
              <a:t> wheelchair taxi </a:t>
            </a:r>
          </a:p>
          <a:p>
            <a:pPr marL="380990" indent="-380990" defTabSz="1219170">
              <a:lnSpc>
                <a:spcPct val="90000"/>
              </a:lnSpc>
              <a:spcBef>
                <a:spcPct val="20000"/>
              </a:spcBef>
              <a:buFont typeface="Arial"/>
              <a:buChar char="•"/>
            </a:pPr>
            <a:r>
              <a:rPr lang="en-US" sz="1867" b="1" dirty="0">
                <a:solidFill>
                  <a:srgbClr val="674DFF"/>
                </a:solidFill>
                <a:latin typeface="Calibri" panose="020F0502020204030204"/>
                <a:ea typeface="Calibri"/>
                <a:cs typeface="Calibri"/>
              </a:rPr>
              <a:t>Safe Steps has also created a My Safety plan in Easy English </a:t>
            </a:r>
            <a:r>
              <a:rPr lang="en-US" sz="1867" b="1" dirty="0" err="1">
                <a:solidFill>
                  <a:srgbClr val="674DFF"/>
                </a:solidFill>
                <a:latin typeface="Calibri" panose="020F0502020204030204"/>
                <a:ea typeface="Calibri"/>
                <a:cs typeface="Calibri"/>
              </a:rPr>
              <a:t>availiable</a:t>
            </a:r>
            <a:r>
              <a:rPr lang="en-US" sz="1867" b="1" dirty="0">
                <a:solidFill>
                  <a:srgbClr val="674DFF"/>
                </a:solidFill>
                <a:latin typeface="Calibri" panose="020F0502020204030204"/>
                <a:ea typeface="Calibri"/>
                <a:cs typeface="Calibri"/>
              </a:rPr>
              <a:t> from our website </a:t>
            </a:r>
            <a:r>
              <a:rPr lang="en-US" sz="1867" dirty="0">
                <a:solidFill>
                  <a:srgbClr val="674DFF"/>
                </a:solidFill>
                <a:latin typeface="Calibri" panose="020F0502020204030204"/>
                <a:ea typeface="+mn-lt"/>
                <a:cs typeface="Calibri" panose="020F0502020204030204"/>
                <a:hlinkClick r:id="rId3"/>
              </a:rPr>
              <a:t>https://safesteps.org.au/resources/</a:t>
            </a:r>
            <a:endParaRPr lang="en-US" sz="1867" b="1" dirty="0">
              <a:solidFill>
                <a:srgbClr val="674DFF"/>
              </a:solidFill>
              <a:latin typeface="Calibri" panose="020F0502020204030204"/>
              <a:ea typeface="+mn-lt"/>
              <a:cs typeface="Calibri" panose="020F0502020204030204"/>
            </a:endParaRPr>
          </a:p>
          <a:p>
            <a:pPr marL="380990" indent="-380990" defTabSz="1219170">
              <a:lnSpc>
                <a:spcPct val="90000"/>
              </a:lnSpc>
              <a:spcBef>
                <a:spcPct val="20000"/>
              </a:spcBef>
              <a:buFont typeface="Arial"/>
              <a:buChar char="•"/>
            </a:pPr>
            <a:r>
              <a:rPr lang="en-US" sz="1867" b="1" dirty="0">
                <a:solidFill>
                  <a:srgbClr val="674DFF"/>
                </a:solidFill>
                <a:latin typeface="Calibri" panose="020F0502020204030204"/>
                <a:ea typeface="+mn-lt"/>
                <a:cs typeface="Calibri" panose="020F0502020204030204"/>
              </a:rPr>
              <a:t>1800 RESPECT</a:t>
            </a:r>
            <a:r>
              <a:rPr lang="en-US" sz="1867" dirty="0">
                <a:solidFill>
                  <a:srgbClr val="674DFF"/>
                </a:solidFill>
                <a:latin typeface="Calibri" panose="020F0502020204030204"/>
                <a:ea typeface="+mn-lt"/>
                <a:cs typeface="Calibri" panose="020F0502020204030204"/>
              </a:rPr>
              <a:t> have </a:t>
            </a:r>
            <a:r>
              <a:rPr lang="en-US" sz="1867">
                <a:solidFill>
                  <a:srgbClr val="674DFF"/>
                </a:solidFill>
                <a:latin typeface="Calibri" panose="020F0502020204030204"/>
                <a:ea typeface="+mn-lt"/>
                <a:cs typeface="Calibri" panose="020F0502020204030204"/>
              </a:rPr>
              <a:t>created extensive Easy Read resources on FV: </a:t>
            </a:r>
            <a:r>
              <a:rPr lang="en-US" sz="1867" dirty="0">
                <a:solidFill>
                  <a:srgbClr val="674DFF"/>
                </a:solidFill>
                <a:latin typeface="Calibri" panose="020F0502020204030204"/>
                <a:ea typeface="+mn-lt"/>
                <a:cs typeface="Calibri" panose="020F0502020204030204"/>
                <a:hlinkClick r:id="rId4"/>
              </a:rPr>
              <a:t>DST Fact Sheet Easy English Booklets</a:t>
            </a:r>
            <a:br>
              <a:rPr lang="en-US" sz="1867" dirty="0">
                <a:solidFill>
                  <a:prstClr val="black"/>
                </a:solidFill>
                <a:latin typeface="Calibri" panose="020F0502020204030204"/>
                <a:ea typeface="+mn-lt"/>
                <a:cs typeface="Calibri" panose="020F0502020204030204"/>
              </a:rPr>
            </a:br>
            <a:endParaRPr lang="en-US" sz="1867" b="1" dirty="0">
              <a:solidFill>
                <a:srgbClr val="674DFF"/>
              </a:solidFill>
              <a:latin typeface="Calibri" panose="020F0502020204030204"/>
              <a:ea typeface="Calibri"/>
              <a:cs typeface="Calibri"/>
            </a:endParaRPr>
          </a:p>
          <a:p>
            <a:pPr defTabSz="1219170">
              <a:lnSpc>
                <a:spcPct val="90000"/>
              </a:lnSpc>
              <a:spcBef>
                <a:spcPct val="20000"/>
              </a:spcBef>
            </a:pPr>
            <a:r>
              <a:rPr lang="en-US" sz="1867" b="1">
                <a:solidFill>
                  <a:srgbClr val="674DFF"/>
                </a:solidFill>
                <a:latin typeface="Calibri" panose="020F0502020204030204"/>
                <a:ea typeface="+mn-lt"/>
                <a:cs typeface="Calibri" panose="020F0502020204030204"/>
              </a:rPr>
              <a:t>    EMERGENCY SUPPORT </a:t>
            </a:r>
            <a:endParaRPr lang="en-US" sz="1867" b="1" dirty="0">
              <a:solidFill>
                <a:srgbClr val="674DFF"/>
              </a:solidFill>
              <a:latin typeface="Calibri" panose="020F0502020204030204"/>
              <a:ea typeface="+mn-lt"/>
              <a:cs typeface="Calibri" panose="020F0502020204030204"/>
            </a:endParaRPr>
          </a:p>
          <a:p>
            <a:pPr marL="380990" indent="-380990" defTabSz="1219170">
              <a:lnSpc>
                <a:spcPct val="90000"/>
              </a:lnSpc>
              <a:spcBef>
                <a:spcPct val="20000"/>
              </a:spcBef>
              <a:buFont typeface="Arial"/>
              <a:buChar char="•"/>
            </a:pPr>
            <a:r>
              <a:rPr lang="en-US" sz="1867" dirty="0">
                <a:solidFill>
                  <a:srgbClr val="674DFF"/>
                </a:solidFill>
                <a:latin typeface="Calibri" panose="020F0502020204030204"/>
                <a:ea typeface="+mn-lt"/>
                <a:cs typeface="Calibri" panose="020F0502020204030204"/>
              </a:rPr>
              <a:t>Safe Steps 24/7 365 days a year 1800 015 188 </a:t>
            </a:r>
            <a:br>
              <a:rPr lang="en-US" sz="1867" dirty="0">
                <a:solidFill>
                  <a:prstClr val="black"/>
                </a:solidFill>
                <a:latin typeface="Calibri" panose="020F0502020204030204"/>
                <a:ea typeface="+mn-lt"/>
                <a:cs typeface="Calibri" panose="020F0502020204030204"/>
              </a:rPr>
            </a:br>
            <a:r>
              <a:rPr lang="en-US" sz="1867">
                <a:solidFill>
                  <a:srgbClr val="674DFF"/>
                </a:solidFill>
                <a:latin typeface="Calibri" panose="020F0502020204030204"/>
                <a:ea typeface="+mn-lt"/>
                <a:cs typeface="Calibri" panose="020F0502020204030204"/>
              </a:rPr>
              <a:t>000 for police, fire, ambulance</a:t>
            </a:r>
            <a:endParaRPr lang="en-US" sz="1867" dirty="0">
              <a:solidFill>
                <a:srgbClr val="674DFF"/>
              </a:solidFill>
              <a:latin typeface="Calibri" panose="020F0502020204030204"/>
              <a:ea typeface="Calibri"/>
              <a:cs typeface="Calibri"/>
            </a:endParaRPr>
          </a:p>
          <a:p>
            <a:pPr marL="380990" indent="-380990" defTabSz="1219170">
              <a:lnSpc>
                <a:spcPct val="90000"/>
              </a:lnSpc>
              <a:spcBef>
                <a:spcPct val="20000"/>
              </a:spcBef>
              <a:buFont typeface="Arial"/>
              <a:buChar char="•"/>
            </a:pPr>
            <a:endParaRPr lang="en-US" sz="2133" b="1" dirty="0">
              <a:solidFill>
                <a:srgbClr val="674DFF"/>
              </a:solidFill>
              <a:latin typeface="Calibri" panose="020F0502020204030204"/>
              <a:ea typeface="Calibri"/>
              <a:cs typeface="Calibri"/>
            </a:endParaRPr>
          </a:p>
          <a:p>
            <a:pPr marL="380990" indent="-380990" defTabSz="1219170">
              <a:lnSpc>
                <a:spcPct val="90000"/>
              </a:lnSpc>
              <a:spcBef>
                <a:spcPct val="20000"/>
              </a:spcBef>
              <a:buFont typeface="Arial"/>
              <a:buChar char="•"/>
            </a:pPr>
            <a:endParaRPr lang="en-US" sz="2133" b="1" dirty="0">
              <a:solidFill>
                <a:srgbClr val="674DFF"/>
              </a:solidFill>
              <a:latin typeface="Calibri" panose="020F0502020204030204"/>
              <a:ea typeface="Calibri"/>
              <a:cs typeface="Calibri"/>
            </a:endParaRPr>
          </a:p>
          <a:p>
            <a:pPr marL="380990" indent="-380990" defTabSz="1219170">
              <a:lnSpc>
                <a:spcPct val="90000"/>
              </a:lnSpc>
              <a:spcBef>
                <a:spcPct val="20000"/>
              </a:spcBef>
              <a:buFont typeface="Arial"/>
              <a:buChar char="•"/>
            </a:pPr>
            <a:endParaRPr lang="en-US" sz="2133" b="1" dirty="0">
              <a:solidFill>
                <a:srgbClr val="674DFF"/>
              </a:solidFill>
              <a:latin typeface="Calibri" panose="020F0502020204030204"/>
              <a:ea typeface="Calibri"/>
              <a:cs typeface="Calibri"/>
            </a:endParaRPr>
          </a:p>
          <a:p>
            <a:pPr marL="380990" indent="-380990" defTabSz="1219170">
              <a:lnSpc>
                <a:spcPct val="90000"/>
              </a:lnSpc>
              <a:spcBef>
                <a:spcPct val="20000"/>
              </a:spcBef>
              <a:buFont typeface="Arial"/>
              <a:buChar char="•"/>
            </a:pPr>
            <a:endParaRPr lang="en-US" sz="2133" b="1" dirty="0">
              <a:solidFill>
                <a:srgbClr val="674DFF"/>
              </a:solidFill>
              <a:latin typeface="Calibri" panose="020F0502020204030204"/>
              <a:ea typeface="Calibri"/>
              <a:cs typeface="Calibri"/>
            </a:endParaRPr>
          </a:p>
          <a:p>
            <a:pPr marL="380990" indent="-380990" defTabSz="1219170">
              <a:lnSpc>
                <a:spcPct val="90000"/>
              </a:lnSpc>
              <a:spcBef>
                <a:spcPct val="20000"/>
              </a:spcBef>
              <a:buFont typeface="Arial"/>
              <a:buChar char="•"/>
            </a:pPr>
            <a:endParaRPr lang="en-US" sz="2133" b="1" dirty="0">
              <a:solidFill>
                <a:srgbClr val="674DFF"/>
              </a:solidFill>
              <a:latin typeface="Calibri" panose="020F0502020204030204"/>
              <a:ea typeface="Calibri"/>
              <a:cs typeface="Calibri"/>
            </a:endParaRPr>
          </a:p>
          <a:p>
            <a:pPr marL="380990" indent="-228594" defTabSz="1219170">
              <a:lnSpc>
                <a:spcPct val="90000"/>
              </a:lnSpc>
              <a:spcBef>
                <a:spcPct val="20000"/>
              </a:spcBef>
              <a:buFont typeface="Arial"/>
              <a:buChar char="•"/>
            </a:pPr>
            <a:endParaRPr lang="en-US" sz="800" dirty="0">
              <a:solidFill>
                <a:prstClr val="black"/>
              </a:solidFill>
              <a:latin typeface="Calibri" panose="020F0502020204030204"/>
              <a:ea typeface="Calibri"/>
              <a:cs typeface="Calibri"/>
            </a:endParaRPr>
          </a:p>
          <a:p>
            <a:pPr defTabSz="1219170"/>
            <a:endParaRPr lang="en-US" sz="2400" dirty="0">
              <a:solidFill>
                <a:prstClr val="black"/>
              </a:solidFill>
              <a:latin typeface="Calibri" panose="020F0502020204030204"/>
              <a:ea typeface="Calibri"/>
              <a:cs typeface="Calibri"/>
            </a:endParaRPr>
          </a:p>
        </p:txBody>
      </p:sp>
    </p:spTree>
    <p:extLst>
      <p:ext uri="{BB962C8B-B14F-4D97-AF65-F5344CB8AC3E}">
        <p14:creationId xmlns:p14="http://schemas.microsoft.com/office/powerpoint/2010/main" val="3917255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EFFB0"/>
        </a:solidFill>
        <a:effectLst/>
      </p:bgPr>
    </p:bg>
    <p:spTree>
      <p:nvGrpSpPr>
        <p:cNvPr id="1" name="">
          <a:extLst>
            <a:ext uri="{FF2B5EF4-FFF2-40B4-BE49-F238E27FC236}">
              <a16:creationId xmlns:a16="http://schemas.microsoft.com/office/drawing/2014/main" id="{4D7176FE-160E-C0FD-3923-22625CDC61BB}"/>
            </a:ext>
          </a:extLst>
        </p:cNvPr>
        <p:cNvGrpSpPr/>
        <p:nvPr/>
      </p:nvGrpSpPr>
      <p:grpSpPr>
        <a:xfrm>
          <a:off x="0" y="0"/>
          <a:ext cx="0" cy="0"/>
          <a:chOff x="0" y="0"/>
          <a:chExt cx="0" cy="0"/>
        </a:xfrm>
      </p:grpSpPr>
      <p:sp>
        <p:nvSpPr>
          <p:cNvPr id="3" name="Shape 0">
            <a:extLst>
              <a:ext uri="{FF2B5EF4-FFF2-40B4-BE49-F238E27FC236}">
                <a16:creationId xmlns:a16="http://schemas.microsoft.com/office/drawing/2014/main" id="{2EBE3655-1EB7-8D5B-F03C-C414C2066AF4}"/>
              </a:ext>
            </a:extLst>
          </p:cNvPr>
          <p:cNvSpPr/>
          <p:nvPr/>
        </p:nvSpPr>
        <p:spPr>
          <a:xfrm>
            <a:off x="191443" y="1330509"/>
            <a:ext cx="11996908" cy="5207753"/>
          </a:xfrm>
          <a:prstGeom prst="roundRect">
            <a:avLst>
              <a:gd name="adj" fmla="val 36364"/>
            </a:avLst>
          </a:prstGeom>
          <a:solidFill>
            <a:srgbClr val="674DFF"/>
          </a:solidFill>
          <a:ln/>
        </p:spPr>
        <p:txBody>
          <a:bodyPr lIns="121920" tIns="60960" rIns="121920" bIns="60960" anchor="t"/>
          <a:lstStyle/>
          <a:p>
            <a:pPr marL="380990" indent="-380990" defTabSz="1219170">
              <a:buFont typeface="Arial"/>
              <a:buChar char="•"/>
            </a:pPr>
            <a:endParaRPr lang="en-US" sz="2400" dirty="0">
              <a:solidFill>
                <a:srgbClr val="DEFFB0"/>
              </a:solidFill>
              <a:latin typeface="Calibri" panose="020F0502020204030204"/>
              <a:ea typeface="Calibri" panose="020F0502020204030204"/>
              <a:cs typeface="Calibri" panose="020F0502020204030204"/>
            </a:endParaRPr>
          </a:p>
        </p:txBody>
      </p:sp>
      <p:sp>
        <p:nvSpPr>
          <p:cNvPr id="4" name="Text 1">
            <a:extLst>
              <a:ext uri="{FF2B5EF4-FFF2-40B4-BE49-F238E27FC236}">
                <a16:creationId xmlns:a16="http://schemas.microsoft.com/office/drawing/2014/main" id="{CE59ED1C-AD20-2458-A4E6-63008BA4EFB2}"/>
              </a:ext>
            </a:extLst>
          </p:cNvPr>
          <p:cNvSpPr/>
          <p:nvPr/>
        </p:nvSpPr>
        <p:spPr>
          <a:xfrm>
            <a:off x="866258" y="105309"/>
            <a:ext cx="11202649" cy="1038396"/>
          </a:xfrm>
          <a:prstGeom prst="rect">
            <a:avLst/>
          </a:prstGeom>
          <a:noFill/>
          <a:ln/>
        </p:spPr>
        <p:txBody>
          <a:bodyPr wrap="square" lIns="0" tIns="0" rIns="0" bIns="0" rtlCol="0" anchor="ctr"/>
          <a:lstStyle/>
          <a:p>
            <a:pPr defTabSz="1219170"/>
            <a:r>
              <a:rPr lang="en-US" sz="4800">
                <a:solidFill>
                  <a:srgbClr val="674DFF"/>
                </a:solidFill>
                <a:latin typeface="Calibri" panose="020F0502020204030204"/>
                <a:ea typeface="+mn-lt"/>
                <a:cs typeface="Calibri" panose="020F0502020204030204"/>
              </a:rPr>
              <a:t>Keeping clients safe in their home</a:t>
            </a:r>
            <a:endParaRPr lang="en-US" sz="4800">
              <a:solidFill>
                <a:srgbClr val="674DFF"/>
              </a:solidFill>
              <a:latin typeface="Calibri" panose="020F0502020204030204"/>
              <a:ea typeface="Calibri"/>
              <a:cs typeface="Calibri"/>
            </a:endParaRPr>
          </a:p>
        </p:txBody>
      </p:sp>
      <p:pic>
        <p:nvPicPr>
          <p:cNvPr id="6" name="Image 0" descr="https://pitch-assets-ccb95893-de3f-4266-973c-20049231b248.s3.eu-west-1.amazonaws.com/9e825a31-eafa-4a8b-ad4d-710145def1a8?pitch-bytes=8581&amp;pitch-content-type=image%2Fsvg%2Bxml">
            <a:extLst>
              <a:ext uri="{FF2B5EF4-FFF2-40B4-BE49-F238E27FC236}">
                <a16:creationId xmlns:a16="http://schemas.microsoft.com/office/drawing/2014/main" id="{88A93956-B793-FA2D-37AF-F09C95B19FC4}"/>
              </a:ext>
            </a:extLst>
          </p:cNvPr>
          <p:cNvPicPr>
            <a:picLocks noChangeAspect="1"/>
          </p:cNvPicPr>
          <p:nvPr/>
        </p:nvPicPr>
        <p:blipFill>
          <a:blip>
            <a:extLst>
              <a:ext uri="{96DAC541-7B7A-43D3-8B79-37D633B846F1}">
                <asvg:svgBlip xmlns:asvg="http://schemas.microsoft.com/office/drawing/2016/SVG/main" r:embed="rId3"/>
              </a:ext>
            </a:extLst>
          </a:blip>
          <a:srcRect r="53"/>
          <a:stretch/>
        </p:blipFill>
        <p:spPr>
          <a:xfrm>
            <a:off x="191832" y="216150"/>
            <a:ext cx="440024" cy="184031"/>
          </a:xfrm>
          <a:prstGeom prst="rect">
            <a:avLst/>
          </a:prstGeom>
        </p:spPr>
      </p:pic>
      <p:sp>
        <p:nvSpPr>
          <p:cNvPr id="2" name="TextBox 1">
            <a:extLst>
              <a:ext uri="{FF2B5EF4-FFF2-40B4-BE49-F238E27FC236}">
                <a16:creationId xmlns:a16="http://schemas.microsoft.com/office/drawing/2014/main" id="{E5783A4C-F25C-FA70-2EA1-D0F8BD23CA4D}"/>
              </a:ext>
            </a:extLst>
          </p:cNvPr>
          <p:cNvSpPr txBox="1"/>
          <p:nvPr/>
        </p:nvSpPr>
        <p:spPr>
          <a:xfrm>
            <a:off x="994117" y="1475545"/>
            <a:ext cx="10945836" cy="439011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380990" indent="-380990" defTabSz="1219170">
              <a:buFont typeface="Arial"/>
              <a:buChar char="•"/>
            </a:pPr>
            <a:r>
              <a:rPr lang="en-US" sz="2133" b="1">
                <a:solidFill>
                  <a:srgbClr val="DEFFB0"/>
                </a:solidFill>
                <a:latin typeface="Calibri"/>
              </a:rPr>
              <a:t>Referrals to FV service </a:t>
            </a:r>
            <a:r>
              <a:rPr lang="en-US" sz="2133">
                <a:solidFill>
                  <a:srgbClr val="DEFFB0"/>
                </a:solidFill>
                <a:latin typeface="Calibri"/>
              </a:rPr>
              <a:t>– If they consent and if it is safe</a:t>
            </a:r>
            <a:endParaRPr lang="en-US" sz="2133" dirty="0">
              <a:solidFill>
                <a:srgbClr val="DEFFB0"/>
              </a:solidFill>
              <a:latin typeface="Calibri" panose="020F0502020204030204"/>
              <a:ea typeface="Calibri"/>
              <a:cs typeface="Calibri"/>
            </a:endParaRPr>
          </a:p>
          <a:p>
            <a:pPr marL="380990" indent="-380990" defTabSz="1219170">
              <a:buFont typeface="Arial"/>
              <a:buChar char="•"/>
            </a:pPr>
            <a:endParaRPr lang="en-US" sz="2133" dirty="0">
              <a:solidFill>
                <a:srgbClr val="DEFFB0"/>
              </a:solidFill>
              <a:latin typeface="Calibri" panose="020F0502020204030204"/>
              <a:ea typeface="Calibri"/>
              <a:cs typeface="Calibri"/>
            </a:endParaRPr>
          </a:p>
          <a:p>
            <a:pPr marL="380990" indent="-380990" defTabSz="1219170">
              <a:buFont typeface="Arial"/>
              <a:buChar char="•"/>
            </a:pPr>
            <a:r>
              <a:rPr lang="en-US" sz="2133" b="1">
                <a:solidFill>
                  <a:srgbClr val="DEFFB0"/>
                </a:solidFill>
                <a:latin typeface="Calibri" panose="020F0502020204030204"/>
                <a:ea typeface="Calibri"/>
                <a:cs typeface="Calibri"/>
              </a:rPr>
              <a:t>Clients are the experts in their own safety</a:t>
            </a:r>
            <a:r>
              <a:rPr lang="en-US" sz="2133" b="1" dirty="0">
                <a:solidFill>
                  <a:srgbClr val="DEFFB0"/>
                </a:solidFill>
                <a:latin typeface="Calibri" panose="020F0502020204030204"/>
                <a:ea typeface="Calibri"/>
                <a:cs typeface="Calibri"/>
              </a:rPr>
              <a:t> </a:t>
            </a:r>
            <a:r>
              <a:rPr lang="en-US" sz="2133" dirty="0">
                <a:solidFill>
                  <a:srgbClr val="DEFFB0"/>
                </a:solidFill>
                <a:latin typeface="Calibri" panose="020F0502020204030204"/>
                <a:ea typeface="Calibri"/>
                <a:cs typeface="Calibri"/>
              </a:rPr>
              <a:t>– They have managed to keep themselves safe up to the current point in ti</a:t>
            </a:r>
            <a:r>
              <a:rPr lang="en-US" sz="2133">
                <a:solidFill>
                  <a:srgbClr val="DEFFB0"/>
                </a:solidFill>
                <a:latin typeface="Calibri" panose="020F0502020204030204"/>
                <a:ea typeface="Calibri"/>
                <a:cs typeface="Calibri"/>
              </a:rPr>
              <a:t>me, be client led</a:t>
            </a:r>
            <a:endParaRPr lang="en-US" sz="2133" dirty="0">
              <a:solidFill>
                <a:srgbClr val="DEFFB0"/>
              </a:solidFill>
              <a:latin typeface="Calibri" panose="020F0502020204030204"/>
              <a:ea typeface="Calibri"/>
              <a:cs typeface="Calibri"/>
            </a:endParaRPr>
          </a:p>
          <a:p>
            <a:pPr marL="380990" indent="-380990" defTabSz="1219170">
              <a:buFont typeface="Arial"/>
              <a:buChar char="•"/>
            </a:pPr>
            <a:endParaRPr lang="en-US" sz="2133" dirty="0">
              <a:solidFill>
                <a:srgbClr val="DEFFB0"/>
              </a:solidFill>
              <a:latin typeface="Calibri" panose="020F0502020204030204"/>
              <a:ea typeface="Calibri"/>
              <a:cs typeface="Calibri"/>
            </a:endParaRPr>
          </a:p>
          <a:p>
            <a:pPr marL="380990" indent="-380990" defTabSz="1219170">
              <a:buFont typeface="Arial"/>
              <a:buChar char="•"/>
            </a:pPr>
            <a:r>
              <a:rPr lang="en-US" sz="2133" b="1" dirty="0">
                <a:solidFill>
                  <a:srgbClr val="DEFFB0"/>
                </a:solidFill>
                <a:latin typeface="Calibri" panose="020F0502020204030204"/>
                <a:ea typeface="Calibri"/>
                <a:cs typeface="Calibri"/>
              </a:rPr>
              <a:t>IVO/police and legal</a:t>
            </a:r>
            <a:r>
              <a:rPr lang="en-US" sz="2133">
                <a:solidFill>
                  <a:srgbClr val="DEFFB0"/>
                </a:solidFill>
                <a:latin typeface="Calibri" panose="020F0502020204030204"/>
                <a:ea typeface="Calibri"/>
                <a:cs typeface="Calibri"/>
              </a:rPr>
              <a:t> – Can be important. Note : IVO may increase risk, unpack with client</a:t>
            </a:r>
            <a:br>
              <a:rPr lang="en-US" sz="2133" dirty="0">
                <a:solidFill>
                  <a:prstClr val="black"/>
                </a:solidFill>
                <a:latin typeface="Calibri" panose="020F0502020204030204"/>
                <a:ea typeface="Calibri"/>
                <a:cs typeface="Calibri"/>
              </a:rPr>
            </a:br>
            <a:endParaRPr lang="en-US" sz="2133" dirty="0">
              <a:solidFill>
                <a:srgbClr val="DEFFB0"/>
              </a:solidFill>
              <a:latin typeface="Calibri" panose="020F0502020204030204"/>
              <a:ea typeface="+mn-lt"/>
              <a:cs typeface="Calibri" panose="020F0502020204030204"/>
            </a:endParaRPr>
          </a:p>
          <a:p>
            <a:pPr marL="380990" indent="-380990" defTabSz="1219170">
              <a:buFont typeface="Arial"/>
              <a:buChar char="•"/>
            </a:pPr>
            <a:r>
              <a:rPr lang="en-US" sz="2133" b="1" dirty="0">
                <a:solidFill>
                  <a:srgbClr val="DEFFB0"/>
                </a:solidFill>
                <a:latin typeface="Calibri" panose="020F0502020204030204"/>
                <a:ea typeface="+mn-lt"/>
                <a:cs typeface="Calibri" panose="020F0502020204030204"/>
              </a:rPr>
              <a:t>Safety planning/discussions</a:t>
            </a:r>
            <a:r>
              <a:rPr lang="en-US" sz="2133" dirty="0">
                <a:solidFill>
                  <a:srgbClr val="DEFFB0"/>
                </a:solidFill>
                <a:latin typeface="Calibri" panose="020F0502020204030204"/>
                <a:ea typeface="+mn-lt"/>
                <a:cs typeface="Calibri" panose="020F0502020204030204"/>
              </a:rPr>
              <a:t> - Ring camera doorbell, talking with neighbours, locks on doors and windows, safe word and emergency contact</a:t>
            </a:r>
            <a:endParaRPr lang="en-US" sz="2133" dirty="0">
              <a:solidFill>
                <a:srgbClr val="DEFFB0"/>
              </a:solidFill>
              <a:latin typeface="Calibri" panose="020F0502020204030204"/>
              <a:ea typeface="Calibri"/>
              <a:cs typeface="Calibri"/>
            </a:endParaRPr>
          </a:p>
          <a:p>
            <a:pPr marL="380990" indent="-380990" defTabSz="1219170">
              <a:buFont typeface="Arial"/>
              <a:buChar char="•"/>
            </a:pPr>
            <a:endParaRPr lang="en-US" sz="2133" dirty="0">
              <a:solidFill>
                <a:srgbClr val="DEFFB0"/>
              </a:solidFill>
              <a:latin typeface="Calibri" panose="020F0502020204030204"/>
              <a:ea typeface="Calibri"/>
              <a:cs typeface="Calibri"/>
            </a:endParaRPr>
          </a:p>
          <a:p>
            <a:pPr marL="380990" indent="-380990" defTabSz="1219170">
              <a:buFont typeface="Arial"/>
              <a:buChar char="•"/>
            </a:pPr>
            <a:r>
              <a:rPr lang="en-US" sz="2133">
                <a:solidFill>
                  <a:srgbClr val="DEFFB0"/>
                </a:solidFill>
                <a:latin typeface="Calibri" panose="020F0502020204030204"/>
                <a:ea typeface="+mn-lt"/>
                <a:cs typeface="Calibri" panose="020F0502020204030204"/>
              </a:rPr>
              <a:t>See: My Safety plan in Easy English available from our website </a:t>
            </a:r>
            <a:r>
              <a:rPr lang="en-US" sz="2133" dirty="0">
                <a:solidFill>
                  <a:srgbClr val="DEFFB0"/>
                </a:solidFill>
                <a:latin typeface="Calibri" panose="020F0502020204030204"/>
                <a:ea typeface="+mn-lt"/>
                <a:cs typeface="Calibri" panose="020F0502020204030204"/>
              </a:rPr>
              <a:t>https://safesteps.org.au/resources/</a:t>
            </a:r>
            <a:endParaRPr lang="en-US" sz="2133" dirty="0">
              <a:solidFill>
                <a:srgbClr val="DEFFB0"/>
              </a:solidFill>
              <a:latin typeface="Calibri" panose="020F0502020204030204"/>
              <a:ea typeface="Calibri" panose="020F0502020204030204"/>
              <a:cs typeface="Calibri" panose="020F0502020204030204"/>
            </a:endParaRPr>
          </a:p>
          <a:p>
            <a:pPr algn="ctr" defTabSz="1219170"/>
            <a:endParaRPr lang="en-US" sz="2133" dirty="0">
              <a:solidFill>
                <a:prstClr val="black"/>
              </a:solidFill>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3239965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74DFF"/>
        </a:solidFill>
        <a:effectLst/>
      </p:bgPr>
    </p:bg>
    <p:spTree>
      <p:nvGrpSpPr>
        <p:cNvPr id="1" name="">
          <a:extLst>
            <a:ext uri="{FF2B5EF4-FFF2-40B4-BE49-F238E27FC236}">
              <a16:creationId xmlns:a16="http://schemas.microsoft.com/office/drawing/2014/main" id="{A6646206-5F5F-F1B6-E83A-D2B31FB5FF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875D17D-0BBA-D212-0065-EC0EFF6D4931}"/>
              </a:ext>
            </a:extLst>
          </p:cNvPr>
          <p:cNvSpPr>
            <a:spLocks noGrp="1"/>
          </p:cNvSpPr>
          <p:nvPr>
            <p:ph type="ctrTitle" idx="4294967295"/>
          </p:nvPr>
        </p:nvSpPr>
        <p:spPr>
          <a:xfrm>
            <a:off x="993494" y="88900"/>
            <a:ext cx="10711961" cy="1615832"/>
          </a:xfrm>
        </p:spPr>
        <p:txBody>
          <a:bodyPr vert="horz" lIns="91440" tIns="45720" rIns="91440" bIns="45720" rtlCol="0" anchor="ct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400" dirty="0">
                <a:solidFill>
                  <a:srgbClr val="DEFFB0"/>
                </a:solidFill>
              </a:rPr>
              <a:t>Intersectional services and being </a:t>
            </a:r>
            <a:r>
              <a:rPr lang="en-US" sz="4400">
                <a:solidFill>
                  <a:srgbClr val="DEFFB0"/>
                </a:solidFill>
              </a:rPr>
              <a:t>culturally responsive</a:t>
            </a:r>
            <a:br>
              <a:rPr lang="en-US" sz="4400" dirty="0"/>
            </a:br>
            <a:r>
              <a:rPr lang="en-US" sz="4400" dirty="0">
                <a:solidFill>
                  <a:srgbClr val="FFFFFF"/>
                </a:solidFill>
                <a:latin typeface="+mj-lt"/>
                <a:ea typeface="+mj-ea"/>
                <a:cs typeface="+mj-cs"/>
              </a:rPr>
              <a:t> </a:t>
            </a:r>
            <a:endParaRPr lang="en-US">
              <a:ea typeface="Calibri"/>
              <a:cs typeface="Calibri"/>
            </a:endParaRPr>
          </a:p>
        </p:txBody>
      </p:sp>
      <p:sp>
        <p:nvSpPr>
          <p:cNvPr id="2" name="TextBox 1">
            <a:extLst>
              <a:ext uri="{FF2B5EF4-FFF2-40B4-BE49-F238E27FC236}">
                <a16:creationId xmlns:a16="http://schemas.microsoft.com/office/drawing/2014/main" id="{C276E32E-99C9-9FC5-90CF-11EA9072DB4C}"/>
              </a:ext>
            </a:extLst>
          </p:cNvPr>
          <p:cNvSpPr txBox="1"/>
          <p:nvPr/>
        </p:nvSpPr>
        <p:spPr>
          <a:xfrm>
            <a:off x="4807203" y="6501283"/>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r>
              <a:rPr lang="en-US" sz="1200" dirty="0">
                <a:solidFill>
                  <a:srgbClr val="7050C7"/>
                </a:solidFill>
                <a:latin typeface="Proxima Nova"/>
              </a:rPr>
              <a:t>Safe Steps Disability Team</a:t>
            </a:r>
            <a:endParaRPr lang="en-US" sz="1200" dirty="0">
              <a:solidFill>
                <a:prstClr val="black"/>
              </a:solidFill>
              <a:latin typeface="Calibri" panose="020F0502020204030204"/>
            </a:endParaRPr>
          </a:p>
        </p:txBody>
      </p:sp>
      <p:sp>
        <p:nvSpPr>
          <p:cNvPr id="3" name="Rectangle: Rounded Corners 2" descr=" Getting a Perpetrator who is Plan Nominee removed from a Plan​&#10;&#10;​&#10;&#10;NDIS guidelines - The official process​&#10;&#10;A Plan Nominee is a legally appointed decision maker under the NDIS  Act​&#10;&#10;Nominee rights are protected in the NDIS Act and are notified when a NDIS participant elects to remove them from their Plan.​&#10;&#10;To prevent this from happening because of the family violence risk, the participant should contact the National Contact Centre ​&#10;&#10;Ph:1800 800 110.     Email: enquiries@ndis.gov.au​&#10;&#10;National Contact Centre workers are required to escalate to the Participants Solutions Team ​&#10;&#10;Plan B. ​&#10;&#10;Get the client to contact their Support Co-ordinator or Local Area Coordinator to have the perpetrator removed as a Plan Nominee without them being notified​&#10;&#10;If it’s a Service Provider​&#10;&#10;To reporting critical incidents between the NDIS participants and providers of support services the participant should contact the National Contact Centre​&#10;&#10;​">
            <a:extLst>
              <a:ext uri="{FF2B5EF4-FFF2-40B4-BE49-F238E27FC236}">
                <a16:creationId xmlns:a16="http://schemas.microsoft.com/office/drawing/2014/main" id="{56B8E38C-5D55-72BD-51AD-B3750B2D1F91}"/>
              </a:ext>
            </a:extLst>
          </p:cNvPr>
          <p:cNvSpPr/>
          <p:nvPr/>
        </p:nvSpPr>
        <p:spPr>
          <a:xfrm>
            <a:off x="564203" y="1110692"/>
            <a:ext cx="9916699" cy="5452653"/>
          </a:xfrm>
          <a:prstGeom prst="roundRect">
            <a:avLst/>
          </a:prstGeom>
          <a:solidFill>
            <a:srgbClr val="DEFF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a:endParaRPr>
          </a:p>
        </p:txBody>
      </p:sp>
      <p:sp>
        <p:nvSpPr>
          <p:cNvPr id="6" name="TextBox 5">
            <a:extLst>
              <a:ext uri="{FF2B5EF4-FFF2-40B4-BE49-F238E27FC236}">
                <a16:creationId xmlns:a16="http://schemas.microsoft.com/office/drawing/2014/main" id="{05932D22-ADBE-8543-CC4D-229817948E6B}"/>
              </a:ext>
            </a:extLst>
          </p:cNvPr>
          <p:cNvSpPr txBox="1"/>
          <p:nvPr/>
        </p:nvSpPr>
        <p:spPr>
          <a:xfrm>
            <a:off x="991644" y="1544876"/>
            <a:ext cx="9081369" cy="531126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380990" indent="-380990" defTabSz="1219170">
              <a:lnSpc>
                <a:spcPct val="90000"/>
              </a:lnSpc>
              <a:spcBef>
                <a:spcPct val="20000"/>
              </a:spcBef>
              <a:buFont typeface="Calibri"/>
              <a:buChar char="-"/>
            </a:pPr>
            <a:r>
              <a:rPr lang="en-US" sz="1867" b="1" dirty="0">
                <a:solidFill>
                  <a:srgbClr val="674DFF"/>
                </a:solidFill>
                <a:latin typeface="Calibri" panose="020F0502020204030204"/>
                <a:ea typeface="Calibri"/>
                <a:cs typeface="Calibri"/>
              </a:rPr>
              <a:t>Intouch – </a:t>
            </a:r>
            <a:r>
              <a:rPr lang="en-US" sz="1867" dirty="0">
                <a:solidFill>
                  <a:srgbClr val="674DFF"/>
                </a:solidFill>
                <a:latin typeface="Calibri" panose="020F0502020204030204"/>
                <a:ea typeface="Calibri"/>
                <a:cs typeface="Calibri"/>
              </a:rPr>
              <a:t>Specialist Family Violence Services for culturally and ethnically diverse victim survivors </a:t>
            </a:r>
            <a:br>
              <a:rPr lang="en-US" sz="1867" dirty="0">
                <a:solidFill>
                  <a:prstClr val="black"/>
                </a:solidFill>
                <a:latin typeface="Calibri" panose="020F0502020204030204"/>
                <a:ea typeface="Calibri"/>
                <a:cs typeface="Calibri"/>
              </a:rPr>
            </a:br>
            <a:r>
              <a:rPr lang="en-US" sz="1867" dirty="0">
                <a:solidFill>
                  <a:prstClr val="black"/>
                </a:solidFill>
                <a:latin typeface="Calibri" panose="020F0502020204030204"/>
                <a:ea typeface="+mn-lt"/>
                <a:cs typeface="Calibri" panose="020F0502020204030204"/>
                <a:hlinkClick r:id="rId3"/>
              </a:rPr>
              <a:t>Working With Victim-Survivors - </a:t>
            </a:r>
            <a:r>
              <a:rPr lang="en-US" sz="1867" dirty="0" err="1">
                <a:solidFill>
                  <a:prstClr val="black"/>
                </a:solidFill>
                <a:latin typeface="Calibri" panose="020F0502020204030204"/>
                <a:ea typeface="+mn-lt"/>
                <a:cs typeface="Calibri" panose="020F0502020204030204"/>
                <a:hlinkClick r:id="rId3"/>
              </a:rPr>
              <a:t>inTouch</a:t>
            </a:r>
            <a:endParaRPr lang="en-US" sz="1867" dirty="0">
              <a:solidFill>
                <a:srgbClr val="674DFF"/>
              </a:solidFill>
              <a:latin typeface="Calibri" panose="020F0502020204030204"/>
              <a:ea typeface="Calibri"/>
              <a:cs typeface="Calibri"/>
            </a:endParaRPr>
          </a:p>
          <a:p>
            <a:pPr marL="380990" indent="-380990" defTabSz="1219170">
              <a:lnSpc>
                <a:spcPct val="90000"/>
              </a:lnSpc>
              <a:spcBef>
                <a:spcPct val="20000"/>
              </a:spcBef>
              <a:buFont typeface="Calibri"/>
              <a:buChar char="-"/>
            </a:pPr>
            <a:r>
              <a:rPr lang="en-US" sz="1867" b="1" dirty="0">
                <a:solidFill>
                  <a:srgbClr val="674DFF"/>
                </a:solidFill>
                <a:latin typeface="Calibri" panose="020F0502020204030204"/>
                <a:ea typeface="Calibri"/>
                <a:cs typeface="Calibri"/>
              </a:rPr>
              <a:t>Drummond st &amp; Thorne Harbour Health – </a:t>
            </a:r>
            <a:r>
              <a:rPr lang="en-US" sz="1867" dirty="0">
                <a:solidFill>
                  <a:srgbClr val="674DFF"/>
                </a:solidFill>
                <a:latin typeface="Calibri" panose="020F0502020204030204"/>
                <a:ea typeface="Calibri"/>
                <a:cs typeface="Calibri"/>
              </a:rPr>
              <a:t>Specialist Family Violence Services for </a:t>
            </a:r>
            <a:r>
              <a:rPr lang="en-US" sz="1867" dirty="0" err="1">
                <a:solidFill>
                  <a:srgbClr val="674DFF"/>
                </a:solidFill>
                <a:latin typeface="Calibri" panose="020F0502020204030204"/>
                <a:ea typeface="Calibri"/>
                <a:cs typeface="Calibri"/>
              </a:rPr>
              <a:t>lgbti</a:t>
            </a:r>
            <a:r>
              <a:rPr lang="en-US" sz="1867" dirty="0">
                <a:solidFill>
                  <a:srgbClr val="674DFF"/>
                </a:solidFill>
                <a:latin typeface="Calibri" panose="020F0502020204030204"/>
                <a:ea typeface="Calibri"/>
                <a:cs typeface="Calibri"/>
              </a:rPr>
              <a:t> + clients </a:t>
            </a:r>
            <a:br>
              <a:rPr lang="en-US" sz="1867" dirty="0">
                <a:solidFill>
                  <a:prstClr val="black"/>
                </a:solidFill>
                <a:latin typeface="Calibri" panose="020F0502020204030204"/>
                <a:ea typeface="Calibri"/>
                <a:cs typeface="Calibri"/>
              </a:rPr>
            </a:br>
            <a:r>
              <a:rPr lang="en-US" sz="1867" dirty="0" err="1">
                <a:solidFill>
                  <a:prstClr val="black"/>
                </a:solidFill>
                <a:latin typeface="Calibri" panose="020F0502020204030204"/>
                <a:ea typeface="+mn-lt"/>
                <a:cs typeface="Calibri" panose="020F0502020204030204"/>
                <a:hlinkClick r:id="rId4"/>
              </a:rPr>
              <a:t>WithRespect</a:t>
            </a:r>
            <a:r>
              <a:rPr lang="en-US" sz="1867" dirty="0">
                <a:solidFill>
                  <a:prstClr val="black"/>
                </a:solidFill>
                <a:latin typeface="Calibri" panose="020F0502020204030204"/>
                <a:ea typeface="+mn-lt"/>
                <a:cs typeface="Calibri" panose="020F0502020204030204"/>
                <a:hlinkClick r:id="rId4"/>
              </a:rPr>
              <a:t> - </a:t>
            </a:r>
            <a:r>
              <a:rPr lang="en-US" sz="1867" dirty="0" err="1">
                <a:solidFill>
                  <a:prstClr val="black"/>
                </a:solidFill>
                <a:latin typeface="Calibri" panose="020F0502020204030204"/>
                <a:ea typeface="+mn-lt"/>
                <a:cs typeface="Calibri" panose="020F0502020204030204"/>
                <a:hlinkClick r:id="rId4"/>
              </a:rPr>
              <a:t>queerspace</a:t>
            </a:r>
            <a:br>
              <a:rPr lang="en-US" sz="1867" dirty="0">
                <a:solidFill>
                  <a:prstClr val="black"/>
                </a:solidFill>
                <a:latin typeface="Calibri" panose="020F0502020204030204"/>
                <a:ea typeface="+mn-lt"/>
                <a:cs typeface="Calibri" panose="020F0502020204030204"/>
              </a:rPr>
            </a:br>
            <a:r>
              <a:rPr lang="en-US" sz="1867" dirty="0">
                <a:solidFill>
                  <a:prstClr val="black"/>
                </a:solidFill>
                <a:latin typeface="Calibri" panose="020F0502020204030204"/>
                <a:ea typeface="+mn-lt"/>
                <a:cs typeface="Calibri" panose="020F0502020204030204"/>
                <a:hlinkClick r:id="rId5"/>
              </a:rPr>
              <a:t>Family Violence | Thorne Harbour Health</a:t>
            </a:r>
            <a:endParaRPr lang="en-US" sz="1867" dirty="0">
              <a:solidFill>
                <a:srgbClr val="674DFF"/>
              </a:solidFill>
              <a:latin typeface="Calibri" panose="020F0502020204030204"/>
              <a:ea typeface="Calibri"/>
              <a:cs typeface="Calibri"/>
            </a:endParaRPr>
          </a:p>
          <a:p>
            <a:pPr marL="380990" indent="-380990" defTabSz="1219170">
              <a:lnSpc>
                <a:spcPct val="90000"/>
              </a:lnSpc>
              <a:spcBef>
                <a:spcPct val="20000"/>
              </a:spcBef>
              <a:buFont typeface="Calibri"/>
              <a:buChar char="-"/>
            </a:pPr>
            <a:r>
              <a:rPr lang="en-US" sz="1867" b="1" dirty="0">
                <a:solidFill>
                  <a:srgbClr val="674DFF"/>
                </a:solidFill>
                <a:latin typeface="Calibri" panose="020F0502020204030204"/>
                <a:ea typeface="Calibri"/>
                <a:cs typeface="Calibri"/>
              </a:rPr>
              <a:t>Regional FV services &amp; RIAC – </a:t>
            </a:r>
            <a:r>
              <a:rPr lang="en-US" sz="1867" dirty="0">
                <a:solidFill>
                  <a:srgbClr val="674DFF"/>
                </a:solidFill>
                <a:latin typeface="Calibri" panose="020F0502020204030204"/>
                <a:ea typeface="Calibri"/>
                <a:cs typeface="Calibri"/>
              </a:rPr>
              <a:t>Services that support regional victim survivors, RIAC is </a:t>
            </a:r>
            <a:r>
              <a:rPr lang="en-US" sz="1867">
                <a:solidFill>
                  <a:srgbClr val="674DFF"/>
                </a:solidFill>
                <a:latin typeface="Calibri" panose="020F0502020204030204"/>
                <a:ea typeface="Calibri"/>
                <a:cs typeface="Calibri"/>
              </a:rPr>
              <a:t>an</a:t>
            </a:r>
            <a:r>
              <a:rPr lang="en-US" sz="1867" dirty="0">
                <a:solidFill>
                  <a:srgbClr val="674DFF"/>
                </a:solidFill>
                <a:latin typeface="Calibri" panose="020F0502020204030204"/>
                <a:ea typeface="Calibri"/>
                <a:cs typeface="Calibri"/>
              </a:rPr>
              <a:t> advocacy service for people with an intellectual </a:t>
            </a:r>
            <a:r>
              <a:rPr lang="en-US" sz="1867">
                <a:solidFill>
                  <a:srgbClr val="674DFF"/>
                </a:solidFill>
                <a:latin typeface="Calibri" panose="020F0502020204030204"/>
                <a:ea typeface="Calibri"/>
                <a:cs typeface="Calibri"/>
              </a:rPr>
              <a:t>disability </a:t>
            </a:r>
            <a:br>
              <a:rPr lang="en-US" sz="1867" dirty="0">
                <a:solidFill>
                  <a:prstClr val="black"/>
                </a:solidFill>
                <a:latin typeface="Calibri" panose="020F0502020204030204"/>
                <a:ea typeface="Calibri"/>
                <a:cs typeface="Calibri"/>
              </a:rPr>
            </a:br>
            <a:r>
              <a:rPr lang="en-US" sz="1867" dirty="0">
                <a:solidFill>
                  <a:prstClr val="black"/>
                </a:solidFill>
                <a:latin typeface="Calibri" panose="020F0502020204030204"/>
                <a:ea typeface="+mn-lt"/>
                <a:cs typeface="Calibri" panose="020F0502020204030204"/>
                <a:hlinkClick r:id="rId6"/>
              </a:rPr>
              <a:t>Home - RIAC (Rights Information and Advocacy Centre)</a:t>
            </a:r>
            <a:endParaRPr lang="en-US" sz="1867" dirty="0">
              <a:solidFill>
                <a:srgbClr val="674DFF"/>
              </a:solidFill>
              <a:latin typeface="Calibri" panose="020F0502020204030204"/>
              <a:ea typeface="Calibri"/>
              <a:cs typeface="Calibri"/>
            </a:endParaRPr>
          </a:p>
          <a:p>
            <a:pPr marL="380990" indent="-380990" defTabSz="1219170">
              <a:lnSpc>
                <a:spcPct val="90000"/>
              </a:lnSpc>
              <a:spcBef>
                <a:spcPct val="20000"/>
              </a:spcBef>
              <a:buFont typeface="Calibri"/>
              <a:buChar char="-"/>
            </a:pPr>
            <a:r>
              <a:rPr lang="en-US" sz="1867" b="1" dirty="0" err="1">
                <a:solidFill>
                  <a:srgbClr val="674DFF"/>
                </a:solidFill>
                <a:latin typeface="Calibri" panose="020F0502020204030204"/>
                <a:ea typeface="Calibri"/>
                <a:cs typeface="Calibri"/>
              </a:rPr>
              <a:t>Djirra</a:t>
            </a:r>
            <a:r>
              <a:rPr lang="en-US" sz="1867" b="1" dirty="0">
                <a:solidFill>
                  <a:srgbClr val="674DFF"/>
                </a:solidFill>
                <a:latin typeface="Calibri" panose="020F0502020204030204"/>
                <a:ea typeface="Calibri"/>
                <a:cs typeface="Calibri"/>
              </a:rPr>
              <a:t>, VACCA – </a:t>
            </a:r>
            <a:r>
              <a:rPr lang="en-US" sz="1867" dirty="0">
                <a:solidFill>
                  <a:srgbClr val="674DFF"/>
                </a:solidFill>
                <a:latin typeface="Calibri" panose="020F0502020204030204"/>
                <a:ea typeface="Calibri"/>
                <a:cs typeface="Calibri"/>
              </a:rPr>
              <a:t>Aboriginal controlled </a:t>
            </a:r>
            <a:r>
              <a:rPr lang="en-US" sz="1867" dirty="0" err="1">
                <a:solidFill>
                  <a:srgbClr val="674DFF"/>
                </a:solidFill>
                <a:latin typeface="Calibri" panose="020F0502020204030204"/>
                <a:ea typeface="Calibri"/>
                <a:cs typeface="Calibri"/>
              </a:rPr>
              <a:t>organisations</a:t>
            </a:r>
            <a:r>
              <a:rPr lang="en-US" sz="1867" dirty="0">
                <a:solidFill>
                  <a:srgbClr val="674DFF"/>
                </a:solidFill>
                <a:latin typeface="Calibri" panose="020F0502020204030204"/>
                <a:ea typeface="Calibri"/>
                <a:cs typeface="Calibri"/>
              </a:rPr>
              <a:t> that support victim survivors identify as first nations</a:t>
            </a:r>
            <a:br>
              <a:rPr lang="en-US" sz="1867" dirty="0">
                <a:solidFill>
                  <a:prstClr val="black"/>
                </a:solidFill>
                <a:latin typeface="Calibri" panose="020F0502020204030204"/>
                <a:ea typeface="Calibri"/>
                <a:cs typeface="Calibri"/>
              </a:rPr>
            </a:br>
            <a:r>
              <a:rPr lang="en-US" sz="1867" dirty="0" err="1">
                <a:solidFill>
                  <a:prstClr val="black"/>
                </a:solidFill>
                <a:latin typeface="Calibri" panose="020F0502020204030204"/>
                <a:ea typeface="+mn-lt"/>
                <a:cs typeface="Calibri" panose="020F0502020204030204"/>
                <a:hlinkClick r:id="rId7"/>
              </a:rPr>
              <a:t>Djirra</a:t>
            </a:r>
            <a:r>
              <a:rPr lang="en-US" sz="1867" dirty="0">
                <a:solidFill>
                  <a:prstClr val="black"/>
                </a:solidFill>
                <a:latin typeface="Calibri" panose="020F0502020204030204"/>
                <a:ea typeface="+mn-lt"/>
                <a:cs typeface="Calibri" panose="020F0502020204030204"/>
                <a:hlinkClick r:id="rId7"/>
              </a:rPr>
              <a:t> - Aboriginal Family Violence Response &amp; Support Service - VACCA</a:t>
            </a:r>
            <a:endParaRPr lang="en-US" sz="1867">
              <a:solidFill>
                <a:prstClr val="black"/>
              </a:solidFill>
              <a:latin typeface="Calibri" panose="020F0502020204030204"/>
              <a:ea typeface="Calibri"/>
              <a:cs typeface="Calibri"/>
            </a:endParaRPr>
          </a:p>
          <a:p>
            <a:pPr marL="380990" indent="-380990" defTabSz="1219170">
              <a:lnSpc>
                <a:spcPct val="90000"/>
              </a:lnSpc>
              <a:spcBef>
                <a:spcPct val="20000"/>
              </a:spcBef>
              <a:buFont typeface="Calibri"/>
              <a:buChar char="-"/>
            </a:pPr>
            <a:r>
              <a:rPr lang="en-US" sz="1867" b="1" dirty="0">
                <a:solidFill>
                  <a:srgbClr val="674DFF"/>
                </a:solidFill>
                <a:latin typeface="Calibri" panose="020F0502020204030204"/>
                <a:ea typeface="Calibri"/>
                <a:cs typeface="Calibri"/>
              </a:rPr>
              <a:t>Safe + Equal Disability </a:t>
            </a:r>
            <a:r>
              <a:rPr lang="en-US" sz="1867" b="1">
                <a:solidFill>
                  <a:srgbClr val="674DFF"/>
                </a:solidFill>
                <a:latin typeface="Calibri" panose="020F0502020204030204"/>
                <a:ea typeface="Calibri"/>
                <a:cs typeface="Calibri"/>
              </a:rPr>
              <a:t>practice leads – </a:t>
            </a:r>
            <a:r>
              <a:rPr lang="en-US" sz="1867">
                <a:solidFill>
                  <a:srgbClr val="674DFF"/>
                </a:solidFill>
                <a:latin typeface="Calibri" panose="020F0502020204030204"/>
                <a:ea typeface="Calibri"/>
                <a:cs typeface="Calibri"/>
              </a:rPr>
              <a:t>Operating in 9 DFFH regions across VIC out of local FV services</a:t>
            </a:r>
            <a:br>
              <a:rPr lang="en-US" sz="1867" dirty="0">
                <a:solidFill>
                  <a:prstClr val="black"/>
                </a:solidFill>
                <a:latin typeface="Calibri" panose="020F0502020204030204"/>
                <a:ea typeface="Calibri"/>
                <a:cs typeface="Calibri"/>
              </a:rPr>
            </a:br>
            <a:r>
              <a:rPr lang="en-US" sz="1867" dirty="0">
                <a:solidFill>
                  <a:prstClr val="black"/>
                </a:solidFill>
                <a:latin typeface="Calibri" panose="020F0502020204030204"/>
                <a:ea typeface="+mn-lt"/>
                <a:cs typeface="Calibri" panose="020F0502020204030204"/>
                <a:hlinkClick r:id="rId8"/>
              </a:rPr>
              <a:t>Family Violence and Disability Practice Leader Initiative | Safe and Equal</a:t>
            </a:r>
            <a:endParaRPr lang="en-US" sz="1867" dirty="0">
              <a:solidFill>
                <a:srgbClr val="674DFF"/>
              </a:solidFill>
              <a:latin typeface="Calibri" panose="020F0502020204030204"/>
              <a:ea typeface="Calibri"/>
              <a:cs typeface="Calibri"/>
            </a:endParaRPr>
          </a:p>
          <a:p>
            <a:pPr marL="380990" indent="-380990" defTabSz="1219170">
              <a:lnSpc>
                <a:spcPct val="90000"/>
              </a:lnSpc>
              <a:spcBef>
                <a:spcPct val="20000"/>
              </a:spcBef>
              <a:buFont typeface="Calibri"/>
              <a:buChar char="-"/>
            </a:pPr>
            <a:r>
              <a:rPr lang="en-US" sz="1867" b="1">
                <a:solidFill>
                  <a:srgbClr val="674DFF"/>
                </a:solidFill>
                <a:latin typeface="Calibri" panose="020F0502020204030204"/>
                <a:ea typeface="Calibri"/>
                <a:cs typeface="Calibri"/>
              </a:rPr>
              <a:t>Other intersectional resources </a:t>
            </a:r>
            <a:r>
              <a:rPr lang="en-US" sz="1867" dirty="0">
                <a:solidFill>
                  <a:srgbClr val="674DFF"/>
                </a:solidFill>
                <a:latin typeface="Calibri" panose="020F0502020204030204"/>
                <a:ea typeface="+mn-lt"/>
                <a:cs typeface="Calibri" panose="020F0502020204030204"/>
                <a:hlinkClick r:id="rId9"/>
              </a:rPr>
              <a:t>Providing tailored and inclusive support | Safe and Equal</a:t>
            </a:r>
          </a:p>
          <a:p>
            <a:pPr marL="380990" indent="-228594" defTabSz="1219170">
              <a:lnSpc>
                <a:spcPct val="90000"/>
              </a:lnSpc>
              <a:spcBef>
                <a:spcPct val="20000"/>
              </a:spcBef>
              <a:buFont typeface="Calibri"/>
              <a:buChar char="-"/>
            </a:pPr>
            <a:endParaRPr lang="en-US" sz="800" dirty="0">
              <a:solidFill>
                <a:prstClr val="black"/>
              </a:solidFill>
              <a:latin typeface="Calibri" panose="020F0502020204030204"/>
              <a:ea typeface="Calibri"/>
              <a:cs typeface="Calibri"/>
            </a:endParaRPr>
          </a:p>
          <a:p>
            <a:pPr defTabSz="1219170"/>
            <a:endParaRPr lang="en-US" sz="2400" dirty="0">
              <a:solidFill>
                <a:prstClr val="black"/>
              </a:solidFill>
              <a:latin typeface="Calibri" panose="020F0502020204030204"/>
              <a:ea typeface="Calibri"/>
              <a:cs typeface="Calibri"/>
            </a:endParaRPr>
          </a:p>
        </p:txBody>
      </p:sp>
    </p:spTree>
    <p:extLst>
      <p:ext uri="{BB962C8B-B14F-4D97-AF65-F5344CB8AC3E}">
        <p14:creationId xmlns:p14="http://schemas.microsoft.com/office/powerpoint/2010/main" val="142111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DBEEB-2C1B-1489-7A85-28F5AFFFCB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DCAB63-CB6E-4397-FA29-0D81C3C3CF28}"/>
              </a:ext>
            </a:extLst>
          </p:cNvPr>
          <p:cNvSpPr>
            <a:spLocks noGrp="1"/>
          </p:cNvSpPr>
          <p:nvPr>
            <p:ph type="title"/>
          </p:nvPr>
        </p:nvSpPr>
        <p:spPr>
          <a:xfrm>
            <a:off x="231297" y="710662"/>
            <a:ext cx="7240314" cy="2718338"/>
          </a:xfrm>
        </p:spPr>
        <p:txBody>
          <a:bodyPr vert="horz" wrap="square" lIns="91440" tIns="45720" rIns="91440" bIns="45720" rtlCol="0" anchor="t" anchorCtr="0">
            <a:noAutofit/>
          </a:bodyPr>
          <a:lstStyle/>
          <a:p>
            <a:br>
              <a:rPr lang="en-US" sz="4400">
                <a:latin typeface="DM Sans 14pt SemiBold"/>
              </a:rPr>
            </a:br>
            <a:r>
              <a:rPr lang="en-US" sz="4400">
                <a:latin typeface="DM Sans 14pt SemiBold"/>
              </a:rPr>
              <a:t>Understanding Gender-Based Violence and Disability through an Intersectional Lens</a:t>
            </a:r>
            <a:br>
              <a:rPr lang="en-US" sz="4800">
                <a:latin typeface="DM Sans 14pt SemiBold"/>
              </a:rPr>
            </a:br>
            <a:br>
              <a:rPr lang="en-US" sz="4800">
                <a:latin typeface="DM Sans 14pt SemiBold"/>
              </a:rPr>
            </a:br>
            <a:r>
              <a:rPr lang="en-US" sz="2000" b="0">
                <a:latin typeface="DM Sans" pitchFamily="2" charset="0"/>
              </a:rPr>
              <a:t>Amy Turton, Gender &amp; Disability Program Coordinator</a:t>
            </a:r>
            <a:br>
              <a:rPr lang="en-US" sz="4800" b="0">
                <a:latin typeface="DM Sans" pitchFamily="2" charset="0"/>
              </a:rPr>
            </a:br>
            <a:r>
              <a:rPr lang="en-US" sz="2000" b="0">
                <a:latin typeface="DM Sans" pitchFamily="2" charset="0"/>
              </a:rPr>
              <a:t>Wednesday 13 May 2026</a:t>
            </a:r>
          </a:p>
        </p:txBody>
      </p:sp>
    </p:spTree>
    <p:extLst>
      <p:ext uri="{BB962C8B-B14F-4D97-AF65-F5344CB8AC3E}">
        <p14:creationId xmlns:p14="http://schemas.microsoft.com/office/powerpoint/2010/main" val="2439303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EFFB0"/>
        </a:solidFill>
        <a:effectLst/>
      </p:bgPr>
    </p:bg>
    <p:spTree>
      <p:nvGrpSpPr>
        <p:cNvPr id="1" name="">
          <a:extLst>
            <a:ext uri="{FF2B5EF4-FFF2-40B4-BE49-F238E27FC236}">
              <a16:creationId xmlns:a16="http://schemas.microsoft.com/office/drawing/2014/main" id="{B5DC62A6-FFCE-97A8-E86F-BAF3D64FBEB8}"/>
            </a:ext>
          </a:extLst>
        </p:cNvPr>
        <p:cNvGrpSpPr/>
        <p:nvPr/>
      </p:nvGrpSpPr>
      <p:grpSpPr>
        <a:xfrm>
          <a:off x="0" y="0"/>
          <a:ext cx="0" cy="0"/>
          <a:chOff x="0" y="0"/>
          <a:chExt cx="0" cy="0"/>
        </a:xfrm>
      </p:grpSpPr>
      <p:sp>
        <p:nvSpPr>
          <p:cNvPr id="3" name="Shape 0">
            <a:extLst>
              <a:ext uri="{FF2B5EF4-FFF2-40B4-BE49-F238E27FC236}">
                <a16:creationId xmlns:a16="http://schemas.microsoft.com/office/drawing/2014/main" id="{E2C2638C-4674-A04D-923C-9CDC670814C6}"/>
              </a:ext>
            </a:extLst>
          </p:cNvPr>
          <p:cNvSpPr/>
          <p:nvPr/>
        </p:nvSpPr>
        <p:spPr>
          <a:xfrm>
            <a:off x="191443" y="1330509"/>
            <a:ext cx="11996908" cy="5207753"/>
          </a:xfrm>
          <a:prstGeom prst="roundRect">
            <a:avLst>
              <a:gd name="adj" fmla="val 36364"/>
            </a:avLst>
          </a:prstGeom>
          <a:solidFill>
            <a:srgbClr val="674DFF"/>
          </a:solidFill>
          <a:ln/>
        </p:spPr>
        <p:txBody>
          <a:bodyPr lIns="121920" tIns="60960" rIns="121920" bIns="60960" anchor="t"/>
          <a:lstStyle/>
          <a:p>
            <a:pPr marL="380990" indent="-380990" defTabSz="1219170">
              <a:buFont typeface="Arial"/>
              <a:buChar char="•"/>
            </a:pPr>
            <a:endParaRPr lang="en-US" sz="2400" dirty="0">
              <a:solidFill>
                <a:srgbClr val="DEFFB0"/>
              </a:solidFill>
              <a:latin typeface="Calibri" panose="020F0502020204030204"/>
              <a:ea typeface="Calibri" panose="020F0502020204030204"/>
              <a:cs typeface="Calibri" panose="020F0502020204030204"/>
            </a:endParaRPr>
          </a:p>
        </p:txBody>
      </p:sp>
      <p:sp>
        <p:nvSpPr>
          <p:cNvPr id="4" name="Text 1">
            <a:extLst>
              <a:ext uri="{FF2B5EF4-FFF2-40B4-BE49-F238E27FC236}">
                <a16:creationId xmlns:a16="http://schemas.microsoft.com/office/drawing/2014/main" id="{812B5D37-7333-AD6D-238A-958658607606}"/>
              </a:ext>
            </a:extLst>
          </p:cNvPr>
          <p:cNvSpPr/>
          <p:nvPr/>
        </p:nvSpPr>
        <p:spPr>
          <a:xfrm>
            <a:off x="866258" y="105309"/>
            <a:ext cx="11202649" cy="1038396"/>
          </a:xfrm>
          <a:prstGeom prst="rect">
            <a:avLst/>
          </a:prstGeom>
          <a:noFill/>
          <a:ln/>
        </p:spPr>
        <p:txBody>
          <a:bodyPr wrap="square" lIns="0" tIns="0" rIns="0" bIns="0" rtlCol="0" anchor="ctr"/>
          <a:lstStyle/>
          <a:p>
            <a:pPr defTabSz="1219170"/>
            <a:r>
              <a:rPr lang="en-US" sz="4800">
                <a:solidFill>
                  <a:srgbClr val="674DFF"/>
                </a:solidFill>
                <a:latin typeface="Calibri" panose="020F0502020204030204"/>
                <a:ea typeface="Calibri"/>
                <a:cs typeface="Calibri"/>
              </a:rPr>
              <a:t>Resources</a:t>
            </a:r>
            <a:r>
              <a:rPr lang="en-US" sz="4800" dirty="0">
                <a:solidFill>
                  <a:srgbClr val="674DFF"/>
                </a:solidFill>
                <a:latin typeface="Calibri" panose="020F0502020204030204"/>
                <a:ea typeface="Calibri"/>
                <a:cs typeface="Calibri"/>
              </a:rPr>
              <a:t> and information</a:t>
            </a:r>
          </a:p>
        </p:txBody>
      </p:sp>
      <p:pic>
        <p:nvPicPr>
          <p:cNvPr id="6" name="Image 0" descr="https://pitch-assets-ccb95893-de3f-4266-973c-20049231b248.s3.eu-west-1.amazonaws.com/9e825a31-eafa-4a8b-ad4d-710145def1a8?pitch-bytes=8581&amp;pitch-content-type=image%2Fsvg%2Bxml">
            <a:extLst>
              <a:ext uri="{FF2B5EF4-FFF2-40B4-BE49-F238E27FC236}">
                <a16:creationId xmlns:a16="http://schemas.microsoft.com/office/drawing/2014/main" id="{930ACADD-1A5F-FC91-A3E9-74E25BDBB708}"/>
              </a:ext>
            </a:extLst>
          </p:cNvPr>
          <p:cNvPicPr>
            <a:picLocks noChangeAspect="1"/>
          </p:cNvPicPr>
          <p:nvPr/>
        </p:nvPicPr>
        <p:blipFill>
          <a:blip>
            <a:extLst>
              <a:ext uri="{96DAC541-7B7A-43D3-8B79-37D633B846F1}">
                <asvg:svgBlip xmlns:asvg="http://schemas.microsoft.com/office/drawing/2016/SVG/main" r:embed="rId3"/>
              </a:ext>
            </a:extLst>
          </a:blip>
          <a:srcRect r="53"/>
          <a:stretch/>
        </p:blipFill>
        <p:spPr>
          <a:xfrm>
            <a:off x="191832" y="216150"/>
            <a:ext cx="440024" cy="184031"/>
          </a:xfrm>
          <a:prstGeom prst="rect">
            <a:avLst/>
          </a:prstGeom>
        </p:spPr>
      </p:pic>
      <p:sp>
        <p:nvSpPr>
          <p:cNvPr id="2" name="TextBox 1">
            <a:extLst>
              <a:ext uri="{FF2B5EF4-FFF2-40B4-BE49-F238E27FC236}">
                <a16:creationId xmlns:a16="http://schemas.microsoft.com/office/drawing/2014/main" id="{ECA60C44-03D2-8AA1-5E66-AE370B81C1BB}"/>
              </a:ext>
            </a:extLst>
          </p:cNvPr>
          <p:cNvSpPr txBox="1"/>
          <p:nvPr/>
        </p:nvSpPr>
        <p:spPr>
          <a:xfrm>
            <a:off x="1432013" y="2026846"/>
            <a:ext cx="10292080" cy="381642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380990" indent="-380990" defTabSz="1219170">
              <a:buFont typeface="Arial"/>
              <a:buChar char="•"/>
            </a:pPr>
            <a:r>
              <a:rPr lang="en-US" sz="2400" b="1" dirty="0">
                <a:solidFill>
                  <a:srgbClr val="DEFFB0"/>
                </a:solidFill>
                <a:latin typeface="Calibri" panose="020F0502020204030204"/>
                <a:ea typeface="Calibri"/>
                <a:cs typeface="Calibri"/>
              </a:rPr>
              <a:t>Safe + Equal</a:t>
            </a:r>
            <a:r>
              <a:rPr lang="en-US" sz="2400" dirty="0">
                <a:solidFill>
                  <a:srgbClr val="DEFFB0"/>
                </a:solidFill>
                <a:latin typeface="Calibri" panose="020F0502020204030204"/>
                <a:ea typeface="Calibri"/>
                <a:cs typeface="Calibri"/>
              </a:rPr>
              <a:t> – Peak body for Victoria for specialist family violence services who provide support to victim survivors in </a:t>
            </a:r>
            <a:r>
              <a:rPr lang="en-US" sz="2400">
                <a:solidFill>
                  <a:srgbClr val="DEFFB0"/>
                </a:solidFill>
                <a:latin typeface="Calibri" panose="020F0502020204030204"/>
                <a:ea typeface="Calibri"/>
                <a:cs typeface="Calibri"/>
              </a:rPr>
              <a:t>Victoria</a:t>
            </a:r>
            <a:r>
              <a:rPr lang="en-US" sz="2400" dirty="0">
                <a:solidFill>
                  <a:srgbClr val="DEFFB0"/>
                </a:solidFill>
                <a:latin typeface="Calibri" panose="020F0502020204030204"/>
                <a:ea typeface="Calibri"/>
                <a:cs typeface="Calibri"/>
              </a:rPr>
              <a:t>. Also provides modules on disability and family violence and resources </a:t>
            </a:r>
            <a:br>
              <a:rPr lang="en-US" sz="2400" dirty="0">
                <a:solidFill>
                  <a:srgbClr val="DEFFB0"/>
                </a:solidFill>
                <a:latin typeface="Calibri" panose="020F0502020204030204"/>
                <a:ea typeface="+mn-lt"/>
                <a:cs typeface="Calibri" panose="020F0502020204030204"/>
              </a:rPr>
            </a:br>
            <a:r>
              <a:rPr lang="en-US" sz="2400" dirty="0">
                <a:solidFill>
                  <a:prstClr val="white"/>
                </a:solidFill>
                <a:latin typeface="Calibri" panose="020F0502020204030204"/>
                <a:ea typeface="+mn-lt"/>
                <a:cs typeface="Calibri" panose="020F0502020204030204"/>
                <a:hlinkClick r:id="rId4">
                  <a:extLst>
                    <a:ext uri="{A12FA001-AC4F-418D-AE19-62706E023703}">
                      <ahyp:hlinkClr xmlns:ahyp="http://schemas.microsoft.com/office/drawing/2018/hyperlinkcolor" val="tx"/>
                    </a:ext>
                  </a:extLst>
                </a:hlinkClick>
              </a:rPr>
              <a:t>https://safeandequal.org.au/resource-library/?_sft_resource_topic=people-with-disability</a:t>
            </a:r>
            <a:br>
              <a:rPr lang="en-US" sz="2400" dirty="0">
                <a:solidFill>
                  <a:srgbClr val="DEFFB0"/>
                </a:solidFill>
                <a:latin typeface="Calibri" panose="020F0502020204030204"/>
                <a:ea typeface="+mn-lt"/>
                <a:cs typeface="Calibri" panose="020F0502020204030204"/>
              </a:rPr>
            </a:br>
            <a:endParaRPr lang="en-US" sz="2400" dirty="0">
              <a:solidFill>
                <a:srgbClr val="DEFFB0"/>
              </a:solidFill>
              <a:latin typeface="Calibri" panose="020F0502020204030204"/>
              <a:ea typeface="Calibri"/>
              <a:cs typeface="Calibri"/>
            </a:endParaRPr>
          </a:p>
          <a:p>
            <a:pPr marL="380990" indent="-380990" defTabSz="1219170">
              <a:buFont typeface="Arial"/>
              <a:buChar char="•"/>
            </a:pPr>
            <a:r>
              <a:rPr lang="en-US" sz="2400" b="1">
                <a:solidFill>
                  <a:srgbClr val="DEFFB0"/>
                </a:solidFill>
                <a:latin typeface="Calibri" panose="020F0502020204030204"/>
                <a:ea typeface="Calibri"/>
                <a:cs typeface="Calibri"/>
              </a:rPr>
              <a:t>1800RESPECT </a:t>
            </a:r>
            <a:r>
              <a:rPr lang="en-US" sz="2400">
                <a:solidFill>
                  <a:srgbClr val="DEFFB0"/>
                </a:solidFill>
                <a:latin typeface="Calibri" panose="020F0502020204030204"/>
                <a:ea typeface="Calibri"/>
                <a:cs typeface="Calibri"/>
              </a:rPr>
              <a:t>– The national counselling service for people experiencing family, domestic, and sexual violence </a:t>
            </a:r>
            <a:br>
              <a:rPr lang="en-US" sz="2400" dirty="0">
                <a:solidFill>
                  <a:srgbClr val="DEFFB0"/>
                </a:solidFill>
                <a:latin typeface="Calibri" panose="020F0502020204030204"/>
                <a:ea typeface="Calibri"/>
                <a:cs typeface="Calibri"/>
              </a:rPr>
            </a:br>
            <a:endParaRPr lang="en-US" sz="2400" dirty="0">
              <a:solidFill>
                <a:srgbClr val="DEFFB0"/>
              </a:solidFill>
              <a:latin typeface="Calibri" panose="020F0502020204030204"/>
              <a:ea typeface="Calibri"/>
              <a:cs typeface="Calibri"/>
            </a:endParaRPr>
          </a:p>
          <a:p>
            <a:pPr marL="380990" indent="-380990" defTabSz="1219170">
              <a:buFont typeface="Arial"/>
              <a:buChar char="•"/>
            </a:pPr>
            <a:r>
              <a:rPr lang="en-US" sz="2400" b="1">
                <a:solidFill>
                  <a:srgbClr val="DEFFB0"/>
                </a:solidFill>
                <a:latin typeface="Calibri" panose="020F0502020204030204"/>
                <a:ea typeface="Calibri"/>
                <a:cs typeface="Calibri"/>
              </a:rPr>
              <a:t>Safe Steps DFVCRI program</a:t>
            </a:r>
            <a:r>
              <a:rPr lang="en-US" sz="2400">
                <a:solidFill>
                  <a:srgbClr val="DEFFB0"/>
                </a:solidFill>
                <a:latin typeface="Calibri" panose="020F0502020204030204"/>
                <a:ea typeface="Calibri"/>
                <a:cs typeface="Calibri"/>
              </a:rPr>
              <a:t> – More information on next slide</a:t>
            </a:r>
            <a:endParaRPr lang="en-US" sz="2400" dirty="0">
              <a:solidFill>
                <a:srgbClr val="DEFFB0"/>
              </a:solidFill>
              <a:latin typeface="Calibri" panose="020F0502020204030204"/>
              <a:ea typeface="Calibri"/>
              <a:cs typeface="Calibri"/>
            </a:endParaRPr>
          </a:p>
        </p:txBody>
      </p:sp>
    </p:spTree>
    <p:extLst>
      <p:ext uri="{BB962C8B-B14F-4D97-AF65-F5344CB8AC3E}">
        <p14:creationId xmlns:p14="http://schemas.microsoft.com/office/powerpoint/2010/main" val="2406175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EFED"/>
        </a:solidFill>
        <a:effectLst/>
      </p:bgPr>
    </p:bg>
    <p:spTree>
      <p:nvGrpSpPr>
        <p:cNvPr id="1" name=""/>
        <p:cNvGrpSpPr/>
        <p:nvPr/>
      </p:nvGrpSpPr>
      <p:grpSpPr>
        <a:xfrm>
          <a:off x="0" y="0"/>
          <a:ext cx="0" cy="0"/>
          <a:chOff x="0" y="0"/>
          <a:chExt cx="0" cy="0"/>
        </a:xfrm>
      </p:grpSpPr>
      <p:pic>
        <p:nvPicPr>
          <p:cNvPr id="8" name="Image 0" descr="https://pitch-assets-ccb95893-de3f-4266-973c-20049231b248.s3.eu-west-1.amazonaws.com/ee0a423d-b259-4044-b454-e88490652275?pitch-bytes=8581&amp;pitch-content-type=image%2Fsvg%2Bxml"/>
          <p:cNvPicPr>
            <a:picLocks noChangeAspect="1"/>
          </p:cNvPicPr>
          <p:nvPr/>
        </p:nvPicPr>
        <p:blipFill>
          <a:blip>
            <a:extLst>
              <a:ext uri="{96DAC541-7B7A-43D3-8B79-37D633B846F1}">
                <asvg:svgBlip xmlns:asvg="http://schemas.microsoft.com/office/drawing/2016/SVG/main" r:embed="rId3"/>
              </a:ext>
            </a:extLst>
          </a:blip>
          <a:srcRect r="53"/>
          <a:stretch/>
        </p:blipFill>
        <p:spPr>
          <a:xfrm>
            <a:off x="191832" y="216150"/>
            <a:ext cx="440024" cy="184031"/>
          </a:xfrm>
          <a:prstGeom prst="rect">
            <a:avLst/>
          </a:prstGeom>
        </p:spPr>
      </p:pic>
      <p:sp>
        <p:nvSpPr>
          <p:cNvPr id="11" name="Subtitle 3">
            <a:extLst>
              <a:ext uri="{FF2B5EF4-FFF2-40B4-BE49-F238E27FC236}">
                <a16:creationId xmlns:a16="http://schemas.microsoft.com/office/drawing/2014/main" id="{A16CB90C-F8C6-9B28-C7AF-10FC0042A897}"/>
              </a:ext>
            </a:extLst>
          </p:cNvPr>
          <p:cNvSpPr>
            <a:spLocks noGrp="1"/>
          </p:cNvSpPr>
          <p:nvPr/>
        </p:nvSpPr>
        <p:spPr>
          <a:xfrm>
            <a:off x="226939" y="2136979"/>
            <a:ext cx="3473396" cy="3296132"/>
          </a:xfrm>
          <a:prstGeom prst="rect">
            <a:avLst/>
          </a:prstGeom>
        </p:spPr>
        <p:txBody>
          <a:bodyPr vert="horz" lIns="121920" tIns="60960" rIns="121920" bIns="60960" rtlCol="0" anchor="t" anchorCtr="0">
            <a:normAutofit lnSpcReduction="10000"/>
          </a:bodyPr>
          <a:lstStyle>
            <a:lvl1pPr marL="0" indent="0" algn="ctr" defTabSz="914400" rtl="0" eaLnBrk="1" latinLnBrk="0" hangingPunct="1">
              <a:lnSpc>
                <a:spcPct val="125000"/>
              </a:lnSpc>
              <a:spcBef>
                <a:spcPts val="1000"/>
              </a:spcBef>
              <a:buFont typeface="Arial"/>
              <a:buNone/>
              <a:defRPr lang="en-US" sz="1800" b="0" i="0" kern="1200" baseline="0">
                <a:solidFill>
                  <a:schemeClr val="bg1"/>
                </a:solidFill>
                <a:effectLst/>
                <a:latin typeface="Proxima Nova Light" charset="0"/>
                <a:ea typeface="Proxima Nova Light" charset="0"/>
                <a:cs typeface="Proxima Nova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defTabSz="1219170">
              <a:spcBef>
                <a:spcPts val="1333"/>
              </a:spcBef>
            </a:pPr>
            <a:r>
              <a:rPr lang="en-US" sz="1867" b="1" dirty="0">
                <a:solidFill>
                  <a:srgbClr val="E9633A"/>
                </a:solidFill>
                <a:latin typeface="Calibri"/>
                <a:ea typeface="Calibri"/>
                <a:cs typeface="Calibri"/>
              </a:rPr>
              <a:t>SECONDARY CONSULTATION</a:t>
            </a:r>
          </a:p>
          <a:p>
            <a:pPr defTabSz="1219170">
              <a:spcBef>
                <a:spcPts val="1333"/>
              </a:spcBef>
            </a:pPr>
            <a:endParaRPr lang="en-US" sz="1867">
              <a:solidFill>
                <a:srgbClr val="E9633A"/>
              </a:solidFill>
              <a:latin typeface="Calibri"/>
              <a:ea typeface="Calibri"/>
              <a:cs typeface="Calibri"/>
            </a:endParaRPr>
          </a:p>
          <a:p>
            <a:pPr marL="380990" indent="-380990" algn="l" defTabSz="1219170">
              <a:spcBef>
                <a:spcPts val="1333"/>
              </a:spcBef>
              <a:buFont typeface="Arial" panose="020B0604020202020204" pitchFamily="34" charset="0"/>
              <a:buChar char="•"/>
            </a:pPr>
            <a:r>
              <a:rPr lang="en-US" sz="1733" dirty="0">
                <a:solidFill>
                  <a:srgbClr val="E9633A"/>
                </a:solidFill>
                <a:latin typeface="Calibri"/>
                <a:ea typeface="Calibri"/>
                <a:cs typeface="Calibri"/>
              </a:rPr>
              <a:t>Available to all professionals working with victim survivors who have a disability </a:t>
            </a:r>
          </a:p>
          <a:p>
            <a:pPr marL="380990" indent="-380990" algn="l" defTabSz="1219170">
              <a:spcBef>
                <a:spcPts val="1333"/>
              </a:spcBef>
              <a:buFont typeface="Arial" panose="020B0604020202020204" pitchFamily="34" charset="0"/>
              <a:buChar char="•"/>
            </a:pPr>
            <a:r>
              <a:rPr lang="en-US" sz="1733">
                <a:solidFill>
                  <a:srgbClr val="E9633A"/>
                </a:solidFill>
                <a:latin typeface="Calibri"/>
                <a:ea typeface="Calibri"/>
                <a:cs typeface="Calibri"/>
              </a:rPr>
              <a:t>Can not do intake, assessment </a:t>
            </a:r>
            <a:r>
              <a:rPr lang="en-US" sz="1733" dirty="0">
                <a:solidFill>
                  <a:srgbClr val="E9633A"/>
                </a:solidFill>
                <a:latin typeface="Calibri"/>
                <a:ea typeface="Calibri"/>
                <a:cs typeface="Calibri"/>
              </a:rPr>
              <a:t>or direct case management</a:t>
            </a:r>
          </a:p>
          <a:p>
            <a:pPr marL="380990" indent="-380990" algn="l" defTabSz="1219170">
              <a:spcBef>
                <a:spcPts val="1333"/>
              </a:spcBef>
              <a:buFont typeface="Arial" panose="020B0604020202020204" pitchFamily="34" charset="0"/>
              <a:buChar char="•"/>
            </a:pPr>
            <a:r>
              <a:rPr lang="en-US" sz="1733" dirty="0">
                <a:solidFill>
                  <a:srgbClr val="E9633A"/>
                </a:solidFill>
                <a:latin typeface="Calibri"/>
                <a:ea typeface="Calibri"/>
                <a:cs typeface="Calibri"/>
              </a:rPr>
              <a:t>9am-5pm Monday to Friday </a:t>
            </a:r>
          </a:p>
          <a:p>
            <a:pPr marL="380990" indent="-380990" algn="l" defTabSz="1219170">
              <a:spcBef>
                <a:spcPts val="1333"/>
              </a:spcBef>
              <a:buFont typeface="Arial" panose="020B0604020202020204" pitchFamily="34" charset="0"/>
              <a:buChar char="•"/>
            </a:pPr>
            <a:endParaRPr lang="en-US" sz="2533">
              <a:solidFill>
                <a:srgbClr val="E9633A"/>
              </a:solidFill>
              <a:latin typeface="Calibri"/>
              <a:ea typeface="Calibri"/>
              <a:cs typeface="Calibri"/>
            </a:endParaRPr>
          </a:p>
          <a:p>
            <a:pPr defTabSz="1219170">
              <a:spcBef>
                <a:spcPts val="1333"/>
              </a:spcBef>
            </a:pPr>
            <a:endParaRPr lang="en-US" sz="3467">
              <a:solidFill>
                <a:srgbClr val="E9633A"/>
              </a:solidFill>
              <a:highlight>
                <a:srgbClr val="000000"/>
              </a:highlight>
              <a:latin typeface="Calibri"/>
              <a:ea typeface="Calibri"/>
              <a:cs typeface="Calibri"/>
            </a:endParaRPr>
          </a:p>
          <a:p>
            <a:pPr algn="l" defTabSz="1219170">
              <a:spcBef>
                <a:spcPts val="1333"/>
              </a:spcBef>
            </a:pPr>
            <a:endParaRPr lang="en-US" sz="2400">
              <a:solidFill>
                <a:srgbClr val="E9633A"/>
              </a:solidFill>
              <a:latin typeface="Calibri"/>
              <a:ea typeface="Calibri"/>
              <a:cs typeface="Calibri"/>
            </a:endParaRPr>
          </a:p>
        </p:txBody>
      </p:sp>
      <p:sp>
        <p:nvSpPr>
          <p:cNvPr id="12" name="Title 4">
            <a:extLst>
              <a:ext uri="{FF2B5EF4-FFF2-40B4-BE49-F238E27FC236}">
                <a16:creationId xmlns:a16="http://schemas.microsoft.com/office/drawing/2014/main" id="{EF8CEAA5-4210-4665-B5FB-BFE9EDBC0A69}"/>
              </a:ext>
            </a:extLst>
          </p:cNvPr>
          <p:cNvSpPr>
            <a:spLocks noGrp="1"/>
          </p:cNvSpPr>
          <p:nvPr/>
        </p:nvSpPr>
        <p:spPr>
          <a:xfrm>
            <a:off x="2905187" y="301313"/>
            <a:ext cx="6374667" cy="897417"/>
          </a:xfrm>
          <a:prstGeom prst="rect">
            <a:avLst/>
          </a:prstGeom>
        </p:spPr>
        <p:txBody>
          <a:bodyPr vert="horz" lIns="121920" tIns="60960" rIns="121920" bIns="60960" rtlCol="0" anchor="b" anchorCtr="1">
            <a:normAutofit fontScale="92500" lnSpcReduction="10000"/>
          </a:bodyPr>
          <a:lstStyle>
            <a:lvl1pPr algn="ctr" defTabSz="914400" rtl="0" eaLnBrk="1" latinLnBrk="0" hangingPunct="1">
              <a:lnSpc>
                <a:spcPct val="90000"/>
              </a:lnSpc>
              <a:spcBef>
                <a:spcPct val="0"/>
              </a:spcBef>
              <a:buNone/>
              <a:defRPr sz="4800" b="1" i="0" kern="1200" baseline="0">
                <a:solidFill>
                  <a:schemeClr val="bg1"/>
                </a:solidFill>
                <a:latin typeface="Proxima Nova Extrabold" charset="0"/>
                <a:ea typeface="Proxima Nova Extrabold" charset="0"/>
                <a:cs typeface="Proxima Nova Extrabold" charset="0"/>
              </a:defRPr>
            </a:lvl1pPr>
          </a:lstStyle>
          <a:p>
            <a:pPr defTabSz="1219170"/>
            <a:r>
              <a:rPr lang="en-AU" sz="6400">
                <a:solidFill>
                  <a:srgbClr val="E9633A"/>
                </a:solidFill>
                <a:latin typeface="Calibri"/>
              </a:rPr>
              <a:t>DFVCRI </a:t>
            </a:r>
          </a:p>
        </p:txBody>
      </p:sp>
      <p:sp>
        <p:nvSpPr>
          <p:cNvPr id="13" name="Subtitle 3">
            <a:extLst>
              <a:ext uri="{FF2B5EF4-FFF2-40B4-BE49-F238E27FC236}">
                <a16:creationId xmlns:a16="http://schemas.microsoft.com/office/drawing/2014/main" id="{F1846C98-E0B5-C310-9BD4-CF6FAA4A8CCB}"/>
              </a:ext>
            </a:extLst>
          </p:cNvPr>
          <p:cNvSpPr txBox="1">
            <a:spLocks/>
          </p:cNvSpPr>
          <p:nvPr/>
        </p:nvSpPr>
        <p:spPr>
          <a:xfrm>
            <a:off x="3501927" y="2136979"/>
            <a:ext cx="4267291" cy="5234117"/>
          </a:xfrm>
          <a:prstGeom prst="rect">
            <a:avLst/>
          </a:prstGeom>
        </p:spPr>
        <p:txBody>
          <a:bodyPr vert="horz" lIns="121920" tIns="60960" rIns="121920" bIns="60960" rtlCol="0" anchor="t" anchorCtr="0">
            <a:normAutofit fontScale="92500" lnSpcReduction="10000"/>
          </a:bodyPr>
          <a:lstStyle>
            <a:defPPr>
              <a:defRPr lang="en-US"/>
            </a:defPPr>
            <a:lvl1pPr marL="0" indent="0" algn="ctr" defTabSz="914400" rtl="0" eaLnBrk="1" latinLnBrk="0" hangingPunct="1">
              <a:lnSpc>
                <a:spcPct val="125000"/>
              </a:lnSpc>
              <a:spcBef>
                <a:spcPts val="1000"/>
              </a:spcBef>
              <a:buFont typeface="Arial"/>
              <a:buNone/>
              <a:defRPr lang="en-US" sz="1800" b="0" i="0" kern="1200" baseline="0">
                <a:solidFill>
                  <a:schemeClr val="bg1"/>
                </a:solidFill>
                <a:effectLst/>
                <a:latin typeface="Proxima Nova Light" charset="0"/>
                <a:ea typeface="Proxima Nova Light" charset="0"/>
                <a:cs typeface="Proxima Nova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474121" defTabSz="1219170">
              <a:spcBef>
                <a:spcPts val="1333"/>
              </a:spcBef>
            </a:pPr>
            <a:r>
              <a:rPr lang="en-US" sz="1867" b="1">
                <a:solidFill>
                  <a:srgbClr val="E9633A"/>
                </a:solidFill>
                <a:latin typeface="Calibri"/>
              </a:rPr>
              <a:t>ACCESS TO BROKERAGE</a:t>
            </a:r>
          </a:p>
          <a:p>
            <a:pPr indent="355591" defTabSz="1219170">
              <a:spcBef>
                <a:spcPts val="1333"/>
              </a:spcBef>
            </a:pPr>
            <a:endParaRPr lang="en-US" sz="2400">
              <a:solidFill>
                <a:srgbClr val="E9633A"/>
              </a:solidFill>
              <a:latin typeface="Calibri"/>
            </a:endParaRPr>
          </a:p>
          <a:p>
            <a:pPr marL="355591" algn="l" defTabSz="1219170">
              <a:spcBef>
                <a:spcPts val="1333"/>
              </a:spcBef>
            </a:pPr>
            <a:r>
              <a:rPr lang="en-US" sz="1867" dirty="0">
                <a:solidFill>
                  <a:srgbClr val="E9633A"/>
                </a:solidFill>
                <a:latin typeface="Calibri"/>
              </a:rPr>
              <a:t>Funding to meet the disability-related needs of people who are experiencing a family violence crisis  including complex MH, </a:t>
            </a:r>
            <a:r>
              <a:rPr lang="en-US" sz="1867">
                <a:solidFill>
                  <a:srgbClr val="E9633A"/>
                </a:solidFill>
                <a:latin typeface="Calibri"/>
              </a:rPr>
              <a:t>aging,</a:t>
            </a:r>
            <a:r>
              <a:rPr lang="en-US" sz="1867" dirty="0">
                <a:solidFill>
                  <a:srgbClr val="E9633A"/>
                </a:solidFill>
                <a:latin typeface="Calibri"/>
              </a:rPr>
              <a:t> and chronic health conditions</a:t>
            </a:r>
            <a:br>
              <a:rPr lang="en-US" sz="1867" dirty="0">
                <a:solidFill>
                  <a:prstClr val="white"/>
                </a:solidFill>
                <a:latin typeface="Calibri"/>
              </a:rPr>
            </a:br>
            <a:br>
              <a:rPr lang="en-US" sz="1867" dirty="0">
                <a:solidFill>
                  <a:prstClr val="white"/>
                </a:solidFill>
                <a:latin typeface="Calibri"/>
              </a:rPr>
            </a:br>
            <a:r>
              <a:rPr lang="en-US" sz="1867" dirty="0">
                <a:solidFill>
                  <a:srgbClr val="E9633A"/>
                </a:solidFill>
                <a:latin typeface="Calibri"/>
              </a:rPr>
              <a:t>Must be experiencing a FV crisis and be assessed as </a:t>
            </a:r>
            <a:r>
              <a:rPr lang="en-US" sz="1867" b="1" dirty="0">
                <a:solidFill>
                  <a:srgbClr val="E9633A"/>
                </a:solidFill>
                <a:latin typeface="Calibri"/>
              </a:rPr>
              <a:t>Serious Risk </a:t>
            </a:r>
            <a:r>
              <a:rPr lang="en-US" sz="1867" dirty="0">
                <a:solidFill>
                  <a:srgbClr val="E9633A"/>
                </a:solidFill>
                <a:latin typeface="Calibri"/>
              </a:rPr>
              <a:t>by a FV service</a:t>
            </a:r>
          </a:p>
          <a:p>
            <a:pPr marL="355591" algn="l" defTabSz="1219170">
              <a:spcBef>
                <a:spcPts val="1333"/>
              </a:spcBef>
            </a:pPr>
            <a:r>
              <a:rPr lang="en-US" sz="1867">
                <a:solidFill>
                  <a:srgbClr val="E9633A"/>
                </a:solidFill>
                <a:latin typeface="Calibri"/>
              </a:rPr>
              <a:t>For example: </a:t>
            </a:r>
            <a:endParaRPr lang="en-US" sz="1867" dirty="0">
              <a:solidFill>
                <a:srgbClr val="E9633A"/>
              </a:solidFill>
              <a:latin typeface="Calibri"/>
            </a:endParaRPr>
          </a:p>
          <a:p>
            <a:pPr marL="1076933" lvl="1" indent="-482588" algn="l" defTabSz="1219170">
              <a:spcBef>
                <a:spcPts val="667"/>
              </a:spcBef>
              <a:buFont typeface="Arial" panose="020B0604020202020204" pitchFamily="34" charset="0"/>
              <a:buChar char="•"/>
            </a:pPr>
            <a:r>
              <a:rPr lang="en-US" sz="1867">
                <a:solidFill>
                  <a:srgbClr val="E9633A"/>
                </a:solidFill>
                <a:latin typeface="Calibri"/>
                <a:ea typeface="Calibri"/>
                <a:cs typeface="Calibri"/>
              </a:rPr>
              <a:t>Mobility aids </a:t>
            </a:r>
          </a:p>
          <a:p>
            <a:pPr marL="1076933" lvl="1" indent="-482588" algn="l" defTabSz="1219170">
              <a:spcBef>
                <a:spcPts val="667"/>
              </a:spcBef>
              <a:buFont typeface="Arial" panose="020B0604020202020204" pitchFamily="34" charset="0"/>
              <a:buChar char="•"/>
            </a:pPr>
            <a:r>
              <a:rPr lang="en-US" sz="1867">
                <a:solidFill>
                  <a:srgbClr val="E9633A"/>
                </a:solidFill>
                <a:latin typeface="Calibri"/>
                <a:ea typeface="Calibri"/>
                <a:cs typeface="Calibri"/>
              </a:rPr>
              <a:t>Disability support workers</a:t>
            </a:r>
          </a:p>
          <a:p>
            <a:pPr marL="1076933" lvl="1" indent="-482588" algn="l" defTabSz="1219170">
              <a:spcBef>
                <a:spcPts val="667"/>
              </a:spcBef>
              <a:buFont typeface="Arial" panose="020B0604020202020204" pitchFamily="34" charset="0"/>
              <a:buChar char="•"/>
            </a:pPr>
            <a:r>
              <a:rPr lang="en-US" sz="1867">
                <a:solidFill>
                  <a:srgbClr val="E9633A"/>
                </a:solidFill>
                <a:latin typeface="Calibri"/>
                <a:ea typeface="Calibri"/>
                <a:cs typeface="Calibri"/>
              </a:rPr>
              <a:t>Accessible transportation </a:t>
            </a:r>
          </a:p>
          <a:p>
            <a:pPr marL="1076933" lvl="1" indent="-482588" algn="l" defTabSz="1219170">
              <a:spcBef>
                <a:spcPts val="667"/>
              </a:spcBef>
              <a:buFont typeface="Arial" panose="020B0604020202020204" pitchFamily="34" charset="0"/>
              <a:buChar char="•"/>
            </a:pPr>
            <a:r>
              <a:rPr lang="en-US" sz="1867">
                <a:solidFill>
                  <a:srgbClr val="E9633A"/>
                </a:solidFill>
                <a:latin typeface="Calibri"/>
                <a:ea typeface="Calibri"/>
                <a:cs typeface="Calibri"/>
              </a:rPr>
              <a:t>Sensory aids</a:t>
            </a:r>
          </a:p>
        </p:txBody>
      </p:sp>
      <p:sp>
        <p:nvSpPr>
          <p:cNvPr id="14" name="Subtitle 3">
            <a:extLst>
              <a:ext uri="{FF2B5EF4-FFF2-40B4-BE49-F238E27FC236}">
                <a16:creationId xmlns:a16="http://schemas.microsoft.com/office/drawing/2014/main" id="{B48769BE-13C3-9FB8-C31B-96FEFB6A4756}"/>
              </a:ext>
            </a:extLst>
          </p:cNvPr>
          <p:cNvSpPr txBox="1">
            <a:spLocks/>
          </p:cNvSpPr>
          <p:nvPr/>
        </p:nvSpPr>
        <p:spPr>
          <a:xfrm>
            <a:off x="8122045" y="2137915"/>
            <a:ext cx="3656856" cy="3889037"/>
          </a:xfrm>
          <a:prstGeom prst="rect">
            <a:avLst/>
          </a:prstGeom>
        </p:spPr>
        <p:txBody>
          <a:bodyPr vert="horz" lIns="121920" tIns="60960" rIns="121920" bIns="60960" rtlCol="0" anchor="t" anchorCtr="0">
            <a:normAutofit lnSpcReduction="10000"/>
          </a:bodyPr>
          <a:lstStyle>
            <a:defPPr>
              <a:defRPr lang="en-US"/>
            </a:defPPr>
            <a:lvl1pPr marL="0" indent="0" algn="ctr" defTabSz="914400" rtl="0" eaLnBrk="1" latinLnBrk="0" hangingPunct="1">
              <a:lnSpc>
                <a:spcPct val="125000"/>
              </a:lnSpc>
              <a:spcBef>
                <a:spcPts val="1000"/>
              </a:spcBef>
              <a:buFont typeface="Arial"/>
              <a:buNone/>
              <a:defRPr lang="en-US" sz="1800" b="0" i="0" kern="1200" baseline="0">
                <a:solidFill>
                  <a:schemeClr val="bg1"/>
                </a:solidFill>
                <a:effectLst/>
                <a:latin typeface="Proxima Nova Light" charset="0"/>
                <a:ea typeface="Proxima Nova Light" charset="0"/>
                <a:cs typeface="Proxima Nova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defTabSz="1219170">
              <a:spcBef>
                <a:spcPts val="1333"/>
              </a:spcBef>
            </a:pPr>
            <a:r>
              <a:rPr lang="en-US" sz="1867" b="1" dirty="0">
                <a:solidFill>
                  <a:srgbClr val="E9633A"/>
                </a:solidFill>
                <a:latin typeface="Calibri"/>
              </a:rPr>
              <a:t>CAPACITY BUILDING</a:t>
            </a:r>
          </a:p>
          <a:p>
            <a:pPr defTabSz="1219170">
              <a:spcBef>
                <a:spcPts val="1333"/>
              </a:spcBef>
            </a:pPr>
            <a:endParaRPr lang="en-US" sz="1867">
              <a:solidFill>
                <a:srgbClr val="E9633A"/>
              </a:solidFill>
              <a:latin typeface="Calibri"/>
            </a:endParaRPr>
          </a:p>
          <a:p>
            <a:pPr algn="l" defTabSz="1219170">
              <a:spcBef>
                <a:spcPts val="1333"/>
              </a:spcBef>
              <a:tabLst>
                <a:tab pos="715415" algn="l"/>
              </a:tabLst>
            </a:pPr>
            <a:r>
              <a:rPr lang="en-US" sz="1867" dirty="0">
                <a:solidFill>
                  <a:srgbClr val="E9633A"/>
                </a:solidFill>
                <a:latin typeface="Calibri"/>
              </a:rPr>
              <a:t>  </a:t>
            </a:r>
            <a:r>
              <a:rPr lang="en-US" sz="1733">
                <a:solidFill>
                  <a:srgbClr val="E9633A"/>
                </a:solidFill>
                <a:latin typeface="Calibri"/>
              </a:rPr>
              <a:t> Presentations in a range of settings</a:t>
            </a:r>
            <a:br>
              <a:rPr lang="en-US" sz="1733" dirty="0">
                <a:solidFill>
                  <a:prstClr val="white"/>
                </a:solidFill>
                <a:latin typeface="Calibri"/>
              </a:rPr>
            </a:br>
            <a:br>
              <a:rPr lang="en-US" sz="1733" dirty="0">
                <a:solidFill>
                  <a:prstClr val="white"/>
                </a:solidFill>
                <a:latin typeface="Calibri"/>
              </a:rPr>
            </a:br>
            <a:br>
              <a:rPr lang="en-US" sz="1733" dirty="0">
                <a:solidFill>
                  <a:prstClr val="white"/>
                </a:solidFill>
                <a:latin typeface="Calibri"/>
              </a:rPr>
            </a:br>
            <a:br>
              <a:rPr lang="en-US" sz="1733" dirty="0">
                <a:solidFill>
                  <a:prstClr val="white"/>
                </a:solidFill>
                <a:latin typeface="Calibri"/>
              </a:rPr>
            </a:br>
            <a:br>
              <a:rPr lang="en-US" sz="2000" dirty="0">
                <a:solidFill>
                  <a:srgbClr val="000000"/>
                </a:solidFill>
                <a:latin typeface="Calibri"/>
                <a:ea typeface="Calibri"/>
                <a:cs typeface="Calibri"/>
              </a:rPr>
            </a:br>
            <a:r>
              <a:rPr lang="en-US" sz="2000" dirty="0">
                <a:solidFill>
                  <a:srgbClr val="674DFF"/>
                </a:solidFill>
                <a:latin typeface="Calibri"/>
                <a:ea typeface="Calibri"/>
                <a:cs typeface="Calibri"/>
                <a:hlinkClick r:id="rId4"/>
              </a:rPr>
              <a:t>https://providers.dffh.vic.gov.au/disability-and-family-violence-crisis-response</a:t>
            </a:r>
            <a:endParaRPr lang="en-US" sz="1733" dirty="0">
              <a:solidFill>
                <a:prstClr val="white"/>
              </a:solidFill>
              <a:latin typeface="Calibri"/>
            </a:endParaRPr>
          </a:p>
        </p:txBody>
      </p:sp>
      <p:cxnSp>
        <p:nvCxnSpPr>
          <p:cNvPr id="15" name="Straight Connector 14">
            <a:extLst>
              <a:ext uri="{FF2B5EF4-FFF2-40B4-BE49-F238E27FC236}">
                <a16:creationId xmlns:a16="http://schemas.microsoft.com/office/drawing/2014/main" id="{5403D9F1-FA95-2742-3C95-FB5C72B7B90A}"/>
              </a:ext>
            </a:extLst>
          </p:cNvPr>
          <p:cNvCxnSpPr/>
          <p:nvPr/>
        </p:nvCxnSpPr>
        <p:spPr>
          <a:xfrm>
            <a:off x="3747917" y="1577917"/>
            <a:ext cx="0" cy="46106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FECC544-4E6B-F918-D78F-EEF01D4D92D0}"/>
              </a:ext>
            </a:extLst>
          </p:cNvPr>
          <p:cNvCxnSpPr/>
          <p:nvPr/>
        </p:nvCxnSpPr>
        <p:spPr>
          <a:xfrm>
            <a:off x="8067341" y="1577915"/>
            <a:ext cx="0" cy="460021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74D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25ce57f9-1010-46d3-a01f-4d0623467042?pitch-bytes=8581&amp;pitch-content-type=image%2Fsvg%2Bxml"/>
          <p:cNvPicPr>
            <a:picLocks noChangeAspect="1"/>
          </p:cNvPicPr>
          <p:nvPr/>
        </p:nvPicPr>
        <p:blipFill>
          <a:blip>
            <a:extLst>
              <a:ext uri="{96DAC541-7B7A-43D3-8B79-37D633B846F1}">
                <asvg:svgBlip xmlns:asvg="http://schemas.microsoft.com/office/drawing/2016/SVG/main" r:embed="rId3"/>
              </a:ext>
            </a:extLst>
          </a:blip>
          <a:srcRect r="53"/>
          <a:stretch/>
        </p:blipFill>
        <p:spPr>
          <a:xfrm>
            <a:off x="5035912" y="4378281"/>
            <a:ext cx="2122889" cy="887855"/>
          </a:xfrm>
          <a:prstGeom prst="rect">
            <a:avLst/>
          </a:prstGeom>
        </p:spPr>
      </p:pic>
      <p:sp>
        <p:nvSpPr>
          <p:cNvPr id="4" name="Text 0"/>
          <p:cNvSpPr/>
          <p:nvPr/>
        </p:nvSpPr>
        <p:spPr>
          <a:xfrm>
            <a:off x="634400" y="2351304"/>
            <a:ext cx="10921355" cy="1371600"/>
          </a:xfrm>
          <a:prstGeom prst="rect">
            <a:avLst/>
          </a:prstGeom>
          <a:noFill/>
          <a:ln/>
        </p:spPr>
        <p:txBody>
          <a:bodyPr wrap="square" lIns="0" tIns="0" rIns="0" bIns="0" rtlCol="0" anchor="ctr"/>
          <a:lstStyle/>
          <a:p>
            <a:pPr algn="ctr" defTabSz="1219170">
              <a:lnSpc>
                <a:spcPts val="10800"/>
              </a:lnSpc>
            </a:pPr>
            <a:r>
              <a:rPr lang="en-US" sz="9066" b="1" kern="0" spc="-400">
                <a:solidFill>
                  <a:srgbClr val="DEFFB0"/>
                </a:solidFill>
                <a:latin typeface="Shippori Mincho ExtraBold" pitchFamily="2" charset="-128"/>
                <a:ea typeface="Shippori Mincho ExtraBold" pitchFamily="2" charset="-128"/>
                <a:cs typeface="Shippori Mincho" pitchFamily="34" charset="-120"/>
              </a:rPr>
              <a:t>Thank you</a:t>
            </a:r>
            <a:endParaRPr lang="en-US" sz="9000" b="1" spc="-400">
              <a:solidFill>
                <a:prstClr val="black"/>
              </a:solidFill>
              <a:latin typeface="Shippori Mincho ExtraBold" pitchFamily="2" charset="-128"/>
              <a:ea typeface="Shippori Mincho ExtraBold" pitchFamily="2"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85534-21AA-F1AD-4B1F-30F739F4924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730BD64-5FCE-7895-3BC0-580FEE4D7903}"/>
              </a:ext>
            </a:extLst>
          </p:cNvPr>
          <p:cNvPicPr>
            <a:picLocks noChangeAspect="1"/>
          </p:cNvPicPr>
          <p:nvPr/>
        </p:nvPicPr>
        <p:blipFill>
          <a:blip r:embed="rId3"/>
          <a:stretch>
            <a:fillRect/>
          </a:stretch>
        </p:blipFill>
        <p:spPr>
          <a:xfrm>
            <a:off x="633413" y="1604963"/>
            <a:ext cx="10925175" cy="3648075"/>
          </a:xfrm>
          <a:prstGeom prst="rect">
            <a:avLst/>
          </a:prstGeom>
        </p:spPr>
      </p:pic>
    </p:spTree>
    <p:extLst>
      <p:ext uri="{BB962C8B-B14F-4D97-AF65-F5344CB8AC3E}">
        <p14:creationId xmlns:p14="http://schemas.microsoft.com/office/powerpoint/2010/main" val="3409193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85534-21AA-F1AD-4B1F-30F739F4924C}"/>
            </a:ext>
          </a:extLst>
        </p:cNvPr>
        <p:cNvGrpSpPr/>
        <p:nvPr/>
      </p:nvGrpSpPr>
      <p:grpSpPr>
        <a:xfrm>
          <a:off x="0" y="0"/>
          <a:ext cx="0" cy="0"/>
          <a:chOff x="0" y="0"/>
          <a:chExt cx="0" cy="0"/>
        </a:xfrm>
      </p:grpSpPr>
      <p:pic>
        <p:nvPicPr>
          <p:cNvPr id="3" name="Picture 2" descr="Orange and black text that reads 1800 Respect, National Sexual Assault, Domestic Family Violence Counselling Service, 1800 737 732. End.">
            <a:extLst>
              <a:ext uri="{FF2B5EF4-FFF2-40B4-BE49-F238E27FC236}">
                <a16:creationId xmlns:a16="http://schemas.microsoft.com/office/drawing/2014/main" id="{98579648-8C62-144F-C57F-42BAC421F45A}"/>
              </a:ext>
            </a:extLst>
          </p:cNvPr>
          <p:cNvPicPr>
            <a:picLocks noChangeAspect="1"/>
          </p:cNvPicPr>
          <p:nvPr/>
        </p:nvPicPr>
        <p:blipFill>
          <a:blip r:embed="rId3"/>
          <a:stretch>
            <a:fillRect/>
          </a:stretch>
        </p:blipFill>
        <p:spPr>
          <a:xfrm>
            <a:off x="1219200" y="2085975"/>
            <a:ext cx="9753600" cy="2686050"/>
          </a:xfrm>
          <a:prstGeom prst="rect">
            <a:avLst/>
          </a:prstGeom>
        </p:spPr>
      </p:pic>
    </p:spTree>
    <p:extLst>
      <p:ext uri="{BB962C8B-B14F-4D97-AF65-F5344CB8AC3E}">
        <p14:creationId xmlns:p14="http://schemas.microsoft.com/office/powerpoint/2010/main" val="1953034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208619-D8BB-2DD2-C7C6-31915C1ACBA3}"/>
              </a:ext>
            </a:extLst>
          </p:cNvPr>
          <p:cNvSpPr>
            <a:spLocks noGrp="1"/>
          </p:cNvSpPr>
          <p:nvPr>
            <p:ph sz="half" idx="2"/>
          </p:nvPr>
        </p:nvSpPr>
        <p:spPr/>
        <p:txBody>
          <a:bodyPr/>
          <a:lstStyle/>
          <a:p>
            <a:pPr marL="171450" indent="-171450" fontAlgn="base">
              <a:buFont typeface="Arial" panose="020B0604020202020204" pitchFamily="34" charset="0"/>
              <a:buChar char="•"/>
            </a:pPr>
            <a:r>
              <a:rPr lang="en-US" sz="1800" b="0">
                <a:latin typeface="DM Sans" pitchFamily="2" charset="0"/>
              </a:rPr>
              <a:t>Any act of violence directed at someone because of their gender. </a:t>
            </a:r>
          </a:p>
          <a:p>
            <a:pPr marL="171450" indent="-171450" fontAlgn="base">
              <a:buFont typeface="Arial" panose="020B0604020202020204" pitchFamily="34" charset="0"/>
              <a:buChar char="•"/>
            </a:pPr>
            <a:r>
              <a:rPr lang="en-US" sz="1800" b="0">
                <a:latin typeface="DM Sans" pitchFamily="2" charset="0"/>
              </a:rPr>
              <a:t>Because of gender inequalities, it disproportionately affects women, girls, and gender diverse people.</a:t>
            </a:r>
          </a:p>
          <a:p>
            <a:pPr marL="171450" indent="-171450" fontAlgn="base">
              <a:buFont typeface="Arial" panose="020B0604020202020204" pitchFamily="34" charset="0"/>
              <a:buChar char="•"/>
            </a:pPr>
            <a:r>
              <a:rPr lang="en-US" sz="1800" b="0">
                <a:latin typeface="DM Sans" pitchFamily="2" charset="0"/>
              </a:rPr>
              <a:t>Gender-based violence can cause physical, sexual, financial and psychological harm. </a:t>
            </a:r>
          </a:p>
          <a:p>
            <a:pPr marL="171450" indent="-171450" fontAlgn="base">
              <a:buFont typeface="Arial" panose="020B0604020202020204" pitchFamily="34" charset="0"/>
              <a:buChar char="•"/>
            </a:pPr>
            <a:r>
              <a:rPr lang="en-US" sz="1800" b="0">
                <a:latin typeface="DM Sans" pitchFamily="2" charset="0"/>
              </a:rPr>
              <a:t>It also includes threats of violence, coercion and manipulation.</a:t>
            </a:r>
            <a:endParaRPr lang="en-US" sz="1800">
              <a:latin typeface="DM Sans" pitchFamily="2" charset="0"/>
            </a:endParaRPr>
          </a:p>
          <a:p>
            <a:pPr marL="171450" indent="-171450" fontAlgn="base">
              <a:buFont typeface="Arial" panose="020B0604020202020204" pitchFamily="34" charset="0"/>
              <a:buChar char="•"/>
            </a:pPr>
            <a:r>
              <a:rPr lang="en-US" sz="1800" b="0">
                <a:latin typeface="DM Sans" pitchFamily="2" charset="0"/>
              </a:rPr>
              <a:t>Can occur in public or in private. </a:t>
            </a:r>
          </a:p>
          <a:p>
            <a:pPr fontAlgn="base"/>
            <a:endParaRPr lang="en-US" sz="1800" b="0">
              <a:latin typeface="DM Sans" pitchFamily="2" charset="0"/>
            </a:endParaRPr>
          </a:p>
          <a:p>
            <a:pPr fontAlgn="base"/>
            <a:r>
              <a:rPr lang="en-US" sz="1800" b="0">
                <a:latin typeface="DM Sans" pitchFamily="2" charset="0"/>
              </a:rPr>
              <a:t>Some forms of gender-based violence include: </a:t>
            </a:r>
          </a:p>
          <a:p>
            <a:pPr fontAlgn="base"/>
            <a:r>
              <a:rPr lang="en-US" sz="1800">
                <a:latin typeface="DM Sans" pitchFamily="2" charset="0"/>
              </a:rPr>
              <a:t>Domestic violence:</a:t>
            </a:r>
            <a:r>
              <a:rPr lang="en-US" sz="1800" b="0">
                <a:latin typeface="DM Sans" pitchFamily="2" charset="0"/>
              </a:rPr>
              <a:t> Violence perpetrated by a current or previous partner. </a:t>
            </a:r>
          </a:p>
          <a:p>
            <a:pPr fontAlgn="base"/>
            <a:r>
              <a:rPr lang="en-US" sz="1800">
                <a:latin typeface="DM Sans" pitchFamily="2" charset="0"/>
              </a:rPr>
              <a:t>Family violence:</a:t>
            </a:r>
            <a:r>
              <a:rPr lang="en-US" sz="1800" b="0">
                <a:latin typeface="DM Sans" pitchFamily="2" charset="0"/>
              </a:rPr>
              <a:t> A broader term that includes violence between family members, and family-like members. This can include domestic violence but also harm perpetrated within other relationships like parent-child, housemates, sibling, extended family, or carers. </a:t>
            </a:r>
          </a:p>
          <a:p>
            <a:pPr fontAlgn="base"/>
            <a:endParaRPr lang="en-US" b="0"/>
          </a:p>
        </p:txBody>
      </p:sp>
      <p:sp>
        <p:nvSpPr>
          <p:cNvPr id="3" name="Title 2">
            <a:extLst>
              <a:ext uri="{FF2B5EF4-FFF2-40B4-BE49-F238E27FC236}">
                <a16:creationId xmlns:a16="http://schemas.microsoft.com/office/drawing/2014/main" id="{D2DE2DF1-0AC1-ADE4-4EA8-FE3D20164F17}"/>
              </a:ext>
            </a:extLst>
          </p:cNvPr>
          <p:cNvSpPr>
            <a:spLocks noGrp="1"/>
          </p:cNvSpPr>
          <p:nvPr>
            <p:ph type="title"/>
          </p:nvPr>
        </p:nvSpPr>
        <p:spPr>
          <a:xfrm>
            <a:off x="535504" y="721645"/>
            <a:ext cx="7890976" cy="939807"/>
          </a:xfrm>
        </p:spPr>
        <p:txBody>
          <a:bodyPr/>
          <a:lstStyle/>
          <a:p>
            <a:r>
              <a:rPr lang="en-US"/>
              <a:t>What is Gender-Based Violence?</a:t>
            </a:r>
          </a:p>
        </p:txBody>
      </p:sp>
    </p:spTree>
    <p:extLst>
      <p:ext uri="{BB962C8B-B14F-4D97-AF65-F5344CB8AC3E}">
        <p14:creationId xmlns:p14="http://schemas.microsoft.com/office/powerpoint/2010/main" val="1419580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0E7018-55D8-7356-52E7-EF463E0977A7}"/>
              </a:ext>
            </a:extLst>
          </p:cNvPr>
          <p:cNvSpPr>
            <a:spLocks noGrp="1"/>
          </p:cNvSpPr>
          <p:nvPr>
            <p:ph type="title"/>
          </p:nvPr>
        </p:nvSpPr>
        <p:spPr>
          <a:xfrm>
            <a:off x="463315" y="417938"/>
            <a:ext cx="7890976" cy="939807"/>
          </a:xfrm>
        </p:spPr>
        <p:txBody>
          <a:bodyPr wrap="square" anchor="t">
            <a:normAutofit/>
          </a:bodyPr>
          <a:lstStyle/>
          <a:p>
            <a:r>
              <a:rPr lang="en-US"/>
              <a:t>What is Primary Prevention?</a:t>
            </a:r>
          </a:p>
        </p:txBody>
      </p:sp>
      <p:grpSp>
        <p:nvGrpSpPr>
          <p:cNvPr id="4" name="Group 2">
            <a:extLst>
              <a:ext uri="{FF2B5EF4-FFF2-40B4-BE49-F238E27FC236}">
                <a16:creationId xmlns:a16="http://schemas.microsoft.com/office/drawing/2014/main" id="{D6B4E9A0-5A23-AF52-D1A5-D10819C17EEF}"/>
              </a:ext>
            </a:extLst>
          </p:cNvPr>
          <p:cNvGrpSpPr/>
          <p:nvPr/>
        </p:nvGrpSpPr>
        <p:grpSpPr>
          <a:xfrm>
            <a:off x="1745610" y="1357745"/>
            <a:ext cx="8700780" cy="4744291"/>
            <a:chOff x="0" y="0"/>
            <a:chExt cx="8650504" cy="4759741"/>
          </a:xfrm>
        </p:grpSpPr>
        <p:grpSp>
          <p:nvGrpSpPr>
            <p:cNvPr id="6" name="Group 3">
              <a:extLst>
                <a:ext uri="{FF2B5EF4-FFF2-40B4-BE49-F238E27FC236}">
                  <a16:creationId xmlns:a16="http://schemas.microsoft.com/office/drawing/2014/main" id="{3A006C7F-AC40-EB07-5BA8-42E5DB696D38}"/>
                </a:ext>
              </a:extLst>
            </p:cNvPr>
            <p:cNvGrpSpPr>
              <a:grpSpLocks noChangeAspect="1"/>
            </p:cNvGrpSpPr>
            <p:nvPr/>
          </p:nvGrpSpPr>
          <p:grpSpPr>
            <a:xfrm>
              <a:off x="0" y="0"/>
              <a:ext cx="5496236" cy="4759741"/>
              <a:chOff x="0" y="0"/>
              <a:chExt cx="6350000" cy="5499100"/>
            </a:xfrm>
          </p:grpSpPr>
          <p:sp>
            <p:nvSpPr>
              <p:cNvPr id="21" name="Freeform 4">
                <a:extLst>
                  <a:ext uri="{FF2B5EF4-FFF2-40B4-BE49-F238E27FC236}">
                    <a16:creationId xmlns:a16="http://schemas.microsoft.com/office/drawing/2014/main" id="{642FE391-7416-46E6-B494-6D3FC9BBE872}"/>
                  </a:ext>
                </a:extLst>
              </p:cNvPr>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3F0DF"/>
              </a:solidFill>
            </p:spPr>
            <p:txBody>
              <a:bodyPr/>
              <a:lstStyle/>
              <a:p>
                <a:endParaRPr lang="en-AU"/>
              </a:p>
            </p:txBody>
          </p:sp>
        </p:grpSp>
        <p:sp>
          <p:nvSpPr>
            <p:cNvPr id="7" name="Freeform 5" descr="A pyramid divided horizontally into 4 sections. The smallest section at the top reads Recovery. The second section from the top reads Response (or tertiary prevention) The third section reads Early intervention (or secondary prevention). The largest section at the bottom reads Primary prevention. End.">
              <a:extLst>
                <a:ext uri="{FF2B5EF4-FFF2-40B4-BE49-F238E27FC236}">
                  <a16:creationId xmlns:a16="http://schemas.microsoft.com/office/drawing/2014/main" id="{1963D841-73F6-558B-C7AC-7A56E284C3CC}"/>
                </a:ext>
              </a:extLst>
            </p:cNvPr>
            <p:cNvSpPr/>
            <p:nvPr/>
          </p:nvSpPr>
          <p:spPr>
            <a:xfrm>
              <a:off x="430878" y="197799"/>
              <a:ext cx="4644183" cy="4416713"/>
            </a:xfrm>
            <a:custGeom>
              <a:avLst/>
              <a:gdLst/>
              <a:ahLst/>
              <a:cxnLst/>
              <a:rect l="l" t="t" r="r" b="b"/>
              <a:pathLst>
                <a:path w="4644183" h="4416713">
                  <a:moveTo>
                    <a:pt x="0" y="0"/>
                  </a:moveTo>
                  <a:lnTo>
                    <a:pt x="4644182" y="0"/>
                  </a:lnTo>
                  <a:lnTo>
                    <a:pt x="4644182" y="4416713"/>
                  </a:lnTo>
                  <a:lnTo>
                    <a:pt x="0" y="4416713"/>
                  </a:lnTo>
                  <a:lnTo>
                    <a:pt x="0" y="0"/>
                  </a:lnTo>
                  <a:close/>
                </a:path>
              </a:pathLst>
            </a:custGeom>
            <a:blipFill>
              <a:blip>
                <a:extLst>
                  <a:ext uri="{96DAC541-7B7A-43D3-8B79-37D633B846F1}">
                    <asvg:svgBlip xmlns:asvg="http://schemas.microsoft.com/office/drawing/2016/SVG/main" r:embed="rId3"/>
                  </a:ext>
                </a:extLst>
              </a:blip>
              <a:stretch>
                <a:fillRect/>
              </a:stretch>
            </a:blipFill>
            <a:effectLst>
              <a:outerShdw blurRad="50800" dist="38100" dir="2700000" algn="tl" rotWithShape="0">
                <a:prstClr val="black">
                  <a:alpha val="40000"/>
                </a:prstClr>
              </a:outerShdw>
            </a:effectLst>
          </p:spPr>
          <p:txBody>
            <a:bodyPr/>
            <a:lstStyle/>
            <a:p>
              <a:endParaRPr lang="en-AU"/>
            </a:p>
          </p:txBody>
        </p:sp>
        <p:sp>
          <p:nvSpPr>
            <p:cNvPr id="8" name="TextBox 6">
              <a:extLst>
                <a:ext uri="{FF2B5EF4-FFF2-40B4-BE49-F238E27FC236}">
                  <a16:creationId xmlns:a16="http://schemas.microsoft.com/office/drawing/2014/main" id="{42A7A745-E242-7121-44CF-7965DD4F85E7}"/>
                </a:ext>
              </a:extLst>
            </p:cNvPr>
            <p:cNvSpPr txBox="1"/>
            <p:nvPr/>
          </p:nvSpPr>
          <p:spPr>
            <a:xfrm>
              <a:off x="2262224" y="1198102"/>
              <a:ext cx="876214" cy="196203"/>
            </a:xfrm>
            <a:prstGeom prst="rect">
              <a:avLst/>
            </a:prstGeom>
          </p:spPr>
          <p:txBody>
            <a:bodyPr lIns="0" tIns="0" rIns="0" bIns="0" rtlCol="0" anchor="t">
              <a:spAutoFit/>
            </a:bodyPr>
            <a:lstStyle/>
            <a:p>
              <a:pPr algn="ctr">
                <a:lnSpc>
                  <a:spcPts val="1515"/>
                </a:lnSpc>
              </a:pPr>
              <a:r>
                <a:rPr lang="en-US" sz="1400" b="1">
                  <a:solidFill>
                    <a:srgbClr val="FFFFFF"/>
                  </a:solidFill>
                  <a:latin typeface="DM Sans Bold"/>
                  <a:ea typeface="DM Sans Bold"/>
                  <a:cs typeface="DM Sans Bold"/>
                  <a:sym typeface="DM Sans Bold"/>
                </a:rPr>
                <a:t>Recovery</a:t>
              </a:r>
            </a:p>
          </p:txBody>
        </p:sp>
        <p:sp>
          <p:nvSpPr>
            <p:cNvPr id="9" name="TextBox 7">
              <a:extLst>
                <a:ext uri="{FF2B5EF4-FFF2-40B4-BE49-F238E27FC236}">
                  <a16:creationId xmlns:a16="http://schemas.microsoft.com/office/drawing/2014/main" id="{552B49CC-CC22-F011-9230-E271836D9D8E}"/>
                </a:ext>
              </a:extLst>
            </p:cNvPr>
            <p:cNvSpPr txBox="1"/>
            <p:nvPr/>
          </p:nvSpPr>
          <p:spPr>
            <a:xfrm>
              <a:off x="2072857" y="1914945"/>
              <a:ext cx="1259825" cy="203537"/>
            </a:xfrm>
            <a:prstGeom prst="rect">
              <a:avLst/>
            </a:prstGeom>
          </p:spPr>
          <p:txBody>
            <a:bodyPr lIns="0" tIns="0" rIns="0" bIns="0" rtlCol="0" anchor="t">
              <a:spAutoFit/>
            </a:bodyPr>
            <a:lstStyle/>
            <a:p>
              <a:pPr algn="ctr">
                <a:lnSpc>
                  <a:spcPts val="1515"/>
                </a:lnSpc>
              </a:pPr>
              <a:r>
                <a:rPr lang="en-US" sz="1400" b="1">
                  <a:solidFill>
                    <a:srgbClr val="FFFFFF"/>
                  </a:solidFill>
                  <a:latin typeface="DM Sans Bold"/>
                  <a:ea typeface="DM Sans Bold"/>
                  <a:cs typeface="DM Sans Bold"/>
                  <a:sym typeface="DM Sans Bold"/>
                </a:rPr>
                <a:t>Response </a:t>
              </a:r>
            </a:p>
          </p:txBody>
        </p:sp>
        <p:sp>
          <p:nvSpPr>
            <p:cNvPr id="10" name="TextBox 8">
              <a:extLst>
                <a:ext uri="{FF2B5EF4-FFF2-40B4-BE49-F238E27FC236}">
                  <a16:creationId xmlns:a16="http://schemas.microsoft.com/office/drawing/2014/main" id="{98F3DC4A-EFED-FE3C-963B-457A9E2D6A0F}"/>
                </a:ext>
              </a:extLst>
            </p:cNvPr>
            <p:cNvSpPr txBox="1"/>
            <p:nvPr/>
          </p:nvSpPr>
          <p:spPr>
            <a:xfrm>
              <a:off x="1926389" y="3010150"/>
              <a:ext cx="1635511" cy="196203"/>
            </a:xfrm>
            <a:prstGeom prst="rect">
              <a:avLst/>
            </a:prstGeom>
          </p:spPr>
          <p:txBody>
            <a:bodyPr lIns="0" tIns="0" rIns="0" bIns="0" rtlCol="0" anchor="t">
              <a:spAutoFit/>
            </a:bodyPr>
            <a:lstStyle/>
            <a:p>
              <a:pPr algn="ctr">
                <a:lnSpc>
                  <a:spcPts val="1515"/>
                </a:lnSpc>
              </a:pPr>
              <a:r>
                <a:rPr lang="en-US" sz="1400" b="1">
                  <a:solidFill>
                    <a:srgbClr val="FFFFFF"/>
                  </a:solidFill>
                  <a:latin typeface="DM Sans Bold"/>
                  <a:ea typeface="DM Sans Bold"/>
                  <a:cs typeface="DM Sans Bold"/>
                  <a:sym typeface="DM Sans Bold"/>
                </a:rPr>
                <a:t>Early intervention</a:t>
              </a:r>
            </a:p>
          </p:txBody>
        </p:sp>
        <p:sp>
          <p:nvSpPr>
            <p:cNvPr id="11" name="TextBox 9">
              <a:extLst>
                <a:ext uri="{FF2B5EF4-FFF2-40B4-BE49-F238E27FC236}">
                  <a16:creationId xmlns:a16="http://schemas.microsoft.com/office/drawing/2014/main" id="{FFE125DC-E4A6-9FF4-CF80-87C437F439EA}"/>
                </a:ext>
              </a:extLst>
            </p:cNvPr>
            <p:cNvSpPr txBox="1"/>
            <p:nvPr/>
          </p:nvSpPr>
          <p:spPr>
            <a:xfrm>
              <a:off x="1436368" y="4139629"/>
              <a:ext cx="2566188" cy="203537"/>
            </a:xfrm>
            <a:prstGeom prst="rect">
              <a:avLst/>
            </a:prstGeom>
          </p:spPr>
          <p:txBody>
            <a:bodyPr lIns="0" tIns="0" rIns="0" bIns="0" rtlCol="0" anchor="t">
              <a:spAutoFit/>
            </a:bodyPr>
            <a:lstStyle/>
            <a:p>
              <a:pPr algn="ctr">
                <a:lnSpc>
                  <a:spcPts val="1515"/>
                </a:lnSpc>
              </a:pPr>
              <a:r>
                <a:rPr lang="en-US" sz="1400" b="1">
                  <a:solidFill>
                    <a:srgbClr val="FFFFFF"/>
                  </a:solidFill>
                  <a:latin typeface="DM Sans Bold"/>
                  <a:ea typeface="DM Sans Bold"/>
                  <a:cs typeface="DM Sans Bold"/>
                  <a:sym typeface="DM Sans Bold"/>
                </a:rPr>
                <a:t>Primary prevention </a:t>
              </a:r>
            </a:p>
          </p:txBody>
        </p:sp>
        <p:sp>
          <p:nvSpPr>
            <p:cNvPr id="12" name="TextBox 10">
              <a:extLst>
                <a:ext uri="{FF2B5EF4-FFF2-40B4-BE49-F238E27FC236}">
                  <a16:creationId xmlns:a16="http://schemas.microsoft.com/office/drawing/2014/main" id="{06722C1C-2FEB-5518-6C0B-5AC7FCCA6F7B}"/>
                </a:ext>
              </a:extLst>
            </p:cNvPr>
            <p:cNvSpPr txBox="1"/>
            <p:nvPr/>
          </p:nvSpPr>
          <p:spPr>
            <a:xfrm>
              <a:off x="1858678" y="3308865"/>
              <a:ext cx="1770936" cy="189035"/>
            </a:xfrm>
            <a:prstGeom prst="rect">
              <a:avLst/>
            </a:prstGeom>
          </p:spPr>
          <p:txBody>
            <a:bodyPr lIns="0" tIns="0" rIns="0" bIns="0" rtlCol="0" anchor="t">
              <a:spAutoFit/>
            </a:bodyPr>
            <a:lstStyle/>
            <a:p>
              <a:pPr algn="ctr">
                <a:lnSpc>
                  <a:spcPts val="1212"/>
                </a:lnSpc>
              </a:pPr>
              <a:r>
                <a:rPr lang="en-US" sz="866">
                  <a:solidFill>
                    <a:srgbClr val="FFFFFF"/>
                  </a:solidFill>
                  <a:latin typeface="DM Sans"/>
                  <a:ea typeface="DM Sans"/>
                  <a:cs typeface="DM Sans"/>
                  <a:sym typeface="DM Sans"/>
                </a:rPr>
                <a:t>(or secondary prevention)</a:t>
              </a:r>
            </a:p>
          </p:txBody>
        </p:sp>
        <p:sp>
          <p:nvSpPr>
            <p:cNvPr id="13" name="TextBox 11">
              <a:extLst>
                <a:ext uri="{FF2B5EF4-FFF2-40B4-BE49-F238E27FC236}">
                  <a16:creationId xmlns:a16="http://schemas.microsoft.com/office/drawing/2014/main" id="{567E3B32-F145-AEC9-1A76-C3B1EAB09E9A}"/>
                </a:ext>
              </a:extLst>
            </p:cNvPr>
            <p:cNvSpPr txBox="1"/>
            <p:nvPr/>
          </p:nvSpPr>
          <p:spPr>
            <a:xfrm>
              <a:off x="1926389" y="2300474"/>
              <a:ext cx="1552762" cy="189035"/>
            </a:xfrm>
            <a:prstGeom prst="rect">
              <a:avLst/>
            </a:prstGeom>
          </p:spPr>
          <p:txBody>
            <a:bodyPr lIns="0" tIns="0" rIns="0" bIns="0" rtlCol="0" anchor="t">
              <a:spAutoFit/>
            </a:bodyPr>
            <a:lstStyle/>
            <a:p>
              <a:pPr algn="ctr">
                <a:lnSpc>
                  <a:spcPts val="1212"/>
                </a:lnSpc>
              </a:pPr>
              <a:r>
                <a:rPr lang="en-US" sz="866">
                  <a:solidFill>
                    <a:srgbClr val="FFFFFF"/>
                  </a:solidFill>
                  <a:latin typeface="DM Sans"/>
                  <a:ea typeface="DM Sans"/>
                  <a:cs typeface="DM Sans"/>
                  <a:sym typeface="DM Sans"/>
                </a:rPr>
                <a:t>(or tertiary prevention)</a:t>
              </a:r>
            </a:p>
          </p:txBody>
        </p:sp>
        <p:sp>
          <p:nvSpPr>
            <p:cNvPr id="14" name="TextBox 12">
              <a:extLst>
                <a:ext uri="{FF2B5EF4-FFF2-40B4-BE49-F238E27FC236}">
                  <a16:creationId xmlns:a16="http://schemas.microsoft.com/office/drawing/2014/main" id="{76D9F024-7AE3-3E1D-3A90-C5A7C3E1DAF4}"/>
                </a:ext>
              </a:extLst>
            </p:cNvPr>
            <p:cNvSpPr txBox="1"/>
            <p:nvPr/>
          </p:nvSpPr>
          <p:spPr>
            <a:xfrm>
              <a:off x="5249371" y="638116"/>
              <a:ext cx="3401133" cy="864580"/>
            </a:xfrm>
            <a:prstGeom prst="rect">
              <a:avLst/>
            </a:prstGeom>
          </p:spPr>
          <p:txBody>
            <a:bodyPr wrap="square" lIns="0" tIns="0" rIns="0" bIns="0" rtlCol="0" anchor="t">
              <a:spAutoFit/>
            </a:bodyPr>
            <a:lstStyle/>
            <a:p>
              <a:pPr algn="l"/>
              <a:r>
                <a:rPr lang="en-US" sz="1400">
                  <a:solidFill>
                    <a:srgbClr val="000000"/>
                  </a:solidFill>
                  <a:latin typeface="DM Sans"/>
                  <a:ea typeface="DM Sans"/>
                  <a:cs typeface="DM Sans"/>
                  <a:sym typeface="DM Sans"/>
                </a:rPr>
                <a:t>Ongoing process that enables victim-survivors to find safety, health, wellbeing, resilience and to thrive in all areas of their life. </a:t>
              </a:r>
            </a:p>
          </p:txBody>
        </p:sp>
        <p:sp>
          <p:nvSpPr>
            <p:cNvPr id="15" name="TextBox 13">
              <a:extLst>
                <a:ext uri="{FF2B5EF4-FFF2-40B4-BE49-F238E27FC236}">
                  <a16:creationId xmlns:a16="http://schemas.microsoft.com/office/drawing/2014/main" id="{AE66880D-BE43-E762-937C-B3BD5D4EE20A}"/>
                </a:ext>
              </a:extLst>
            </p:cNvPr>
            <p:cNvSpPr txBox="1"/>
            <p:nvPr/>
          </p:nvSpPr>
          <p:spPr>
            <a:xfrm>
              <a:off x="5249371" y="1793629"/>
              <a:ext cx="3401133" cy="648436"/>
            </a:xfrm>
            <a:prstGeom prst="rect">
              <a:avLst/>
            </a:prstGeom>
          </p:spPr>
          <p:txBody>
            <a:bodyPr wrap="square" lIns="0" tIns="0" rIns="0" bIns="0" rtlCol="0" anchor="t">
              <a:spAutoFit/>
            </a:bodyPr>
            <a:lstStyle/>
            <a:p>
              <a:pPr algn="l"/>
              <a:r>
                <a:rPr lang="en-US" sz="1400">
                  <a:solidFill>
                    <a:srgbClr val="000000"/>
                  </a:solidFill>
                  <a:latin typeface="DM Sans"/>
                  <a:ea typeface="DM Sans"/>
                  <a:cs typeface="DM Sans"/>
                  <a:sym typeface="DM Sans"/>
                </a:rPr>
                <a:t>Support victim-survivors and holds perpetrators to account, aiming to prevent the reoccurrence of violence. </a:t>
              </a:r>
            </a:p>
          </p:txBody>
        </p:sp>
        <p:sp>
          <p:nvSpPr>
            <p:cNvPr id="16" name="TextBox 14">
              <a:extLst>
                <a:ext uri="{FF2B5EF4-FFF2-40B4-BE49-F238E27FC236}">
                  <a16:creationId xmlns:a16="http://schemas.microsoft.com/office/drawing/2014/main" id="{9B7173B0-A909-568F-CD4A-4FEE9196A6DA}"/>
                </a:ext>
              </a:extLst>
            </p:cNvPr>
            <p:cNvSpPr txBox="1"/>
            <p:nvPr/>
          </p:nvSpPr>
          <p:spPr>
            <a:xfrm>
              <a:off x="5249371" y="2878613"/>
              <a:ext cx="3401133" cy="648436"/>
            </a:xfrm>
            <a:prstGeom prst="rect">
              <a:avLst/>
            </a:prstGeom>
          </p:spPr>
          <p:txBody>
            <a:bodyPr wrap="square" lIns="0" tIns="0" rIns="0" bIns="0" rtlCol="0" anchor="t">
              <a:spAutoFit/>
            </a:bodyPr>
            <a:lstStyle/>
            <a:p>
              <a:pPr algn="l"/>
              <a:r>
                <a:rPr lang="en-US" sz="1400">
                  <a:solidFill>
                    <a:srgbClr val="000000"/>
                  </a:solidFill>
                  <a:latin typeface="DM Sans"/>
                  <a:ea typeface="DM Sans"/>
                  <a:cs typeface="DM Sans"/>
                  <a:sym typeface="DM Sans"/>
                </a:rPr>
                <a:t>Aims to change the trajectory for individuals at higher-than-average risk of perpetrating or experiencing violence. </a:t>
              </a:r>
            </a:p>
          </p:txBody>
        </p:sp>
        <p:sp>
          <p:nvSpPr>
            <p:cNvPr id="17" name="TextBox 15">
              <a:extLst>
                <a:ext uri="{FF2B5EF4-FFF2-40B4-BE49-F238E27FC236}">
                  <a16:creationId xmlns:a16="http://schemas.microsoft.com/office/drawing/2014/main" id="{0C0F0E99-159C-9B01-7B47-83BE11635CD8}"/>
                </a:ext>
              </a:extLst>
            </p:cNvPr>
            <p:cNvSpPr txBox="1"/>
            <p:nvPr/>
          </p:nvSpPr>
          <p:spPr>
            <a:xfrm>
              <a:off x="5249371" y="3886165"/>
              <a:ext cx="3401133" cy="864580"/>
            </a:xfrm>
            <a:prstGeom prst="rect">
              <a:avLst/>
            </a:prstGeom>
          </p:spPr>
          <p:txBody>
            <a:bodyPr wrap="square" lIns="0" tIns="0" rIns="0" bIns="0" rtlCol="0" anchor="t">
              <a:spAutoFit/>
            </a:bodyPr>
            <a:lstStyle/>
            <a:p>
              <a:pPr algn="l"/>
              <a:r>
                <a:rPr lang="en-US" sz="1400">
                  <a:solidFill>
                    <a:srgbClr val="000000"/>
                  </a:solidFill>
                  <a:latin typeface="DM Sans"/>
                  <a:ea typeface="DM Sans"/>
                  <a:cs typeface="DM Sans"/>
                  <a:sym typeface="DM Sans"/>
                </a:rPr>
                <a:t>Whole-of-population initiatives that address the primary (‘first’ or ‘underlying’) drivers of violence against women. </a:t>
              </a:r>
            </a:p>
          </p:txBody>
        </p:sp>
        <p:sp>
          <p:nvSpPr>
            <p:cNvPr id="18" name="AutoShape 16">
              <a:extLst>
                <a:ext uri="{FF2B5EF4-FFF2-40B4-BE49-F238E27FC236}">
                  <a16:creationId xmlns:a16="http://schemas.microsoft.com/office/drawing/2014/main" id="{88FF947B-0046-F47F-74F7-7A4BFBE509B1}"/>
                </a:ext>
              </a:extLst>
            </p:cNvPr>
            <p:cNvSpPr/>
            <p:nvPr/>
          </p:nvSpPr>
          <p:spPr>
            <a:xfrm>
              <a:off x="4755290" y="3736450"/>
              <a:ext cx="3090089" cy="0"/>
            </a:xfrm>
            <a:prstGeom prst="line">
              <a:avLst/>
            </a:prstGeom>
            <a:ln w="12700" cap="flat">
              <a:solidFill>
                <a:srgbClr val="241F20"/>
              </a:solidFill>
              <a:prstDash val="solid"/>
              <a:headEnd type="none" w="sm" len="sm"/>
              <a:tailEnd type="none" w="sm" len="sm"/>
            </a:ln>
          </p:spPr>
          <p:txBody>
            <a:bodyPr/>
            <a:lstStyle/>
            <a:p>
              <a:endParaRPr lang="en-AU"/>
            </a:p>
          </p:txBody>
        </p:sp>
        <p:sp>
          <p:nvSpPr>
            <p:cNvPr id="19" name="AutoShape 17">
              <a:extLst>
                <a:ext uri="{FF2B5EF4-FFF2-40B4-BE49-F238E27FC236}">
                  <a16:creationId xmlns:a16="http://schemas.microsoft.com/office/drawing/2014/main" id="{39C6970A-8D1C-EF48-F133-B240DAC34105}"/>
                </a:ext>
              </a:extLst>
            </p:cNvPr>
            <p:cNvSpPr/>
            <p:nvPr/>
          </p:nvSpPr>
          <p:spPr>
            <a:xfrm>
              <a:off x="4219429" y="2722726"/>
              <a:ext cx="3608068" cy="0"/>
            </a:xfrm>
            <a:prstGeom prst="line">
              <a:avLst/>
            </a:prstGeom>
            <a:ln w="12700" cap="flat">
              <a:solidFill>
                <a:srgbClr val="241F20"/>
              </a:solidFill>
              <a:prstDash val="solid"/>
              <a:headEnd type="none" w="sm" len="sm"/>
              <a:tailEnd type="none" w="sm" len="sm"/>
            </a:ln>
          </p:spPr>
          <p:txBody>
            <a:bodyPr/>
            <a:lstStyle/>
            <a:p>
              <a:endParaRPr lang="en-AU"/>
            </a:p>
          </p:txBody>
        </p:sp>
        <p:sp>
          <p:nvSpPr>
            <p:cNvPr id="20" name="AutoShape 18">
              <a:extLst>
                <a:ext uri="{FF2B5EF4-FFF2-40B4-BE49-F238E27FC236}">
                  <a16:creationId xmlns:a16="http://schemas.microsoft.com/office/drawing/2014/main" id="{1B56464F-1429-1239-B4B0-CCD9363B6F99}"/>
                </a:ext>
              </a:extLst>
            </p:cNvPr>
            <p:cNvSpPr/>
            <p:nvPr/>
          </p:nvSpPr>
          <p:spPr>
            <a:xfrm>
              <a:off x="3629614" y="1599723"/>
              <a:ext cx="4180000" cy="0"/>
            </a:xfrm>
            <a:prstGeom prst="line">
              <a:avLst/>
            </a:prstGeom>
            <a:ln w="12700" cap="flat">
              <a:solidFill>
                <a:srgbClr val="241F20"/>
              </a:solidFill>
              <a:prstDash val="solid"/>
              <a:headEnd type="none" w="sm" len="sm"/>
              <a:tailEnd type="none" w="sm" len="sm"/>
            </a:ln>
          </p:spPr>
          <p:txBody>
            <a:bodyPr/>
            <a:lstStyle/>
            <a:p>
              <a:endParaRPr lang="en-AU"/>
            </a:p>
          </p:txBody>
        </p:sp>
      </p:grpSp>
      <p:sp>
        <p:nvSpPr>
          <p:cNvPr id="22" name="TextBox 21">
            <a:extLst>
              <a:ext uri="{FF2B5EF4-FFF2-40B4-BE49-F238E27FC236}">
                <a16:creationId xmlns:a16="http://schemas.microsoft.com/office/drawing/2014/main" id="{8FE71B28-625F-25BA-CF87-3442A7C1A7E2}"/>
              </a:ext>
            </a:extLst>
          </p:cNvPr>
          <p:cNvSpPr txBox="1"/>
          <p:nvPr/>
        </p:nvSpPr>
        <p:spPr>
          <a:xfrm>
            <a:off x="8390373" y="6441013"/>
            <a:ext cx="3620756" cy="338554"/>
          </a:xfrm>
          <a:prstGeom prst="rect">
            <a:avLst/>
          </a:prstGeom>
          <a:noFill/>
        </p:spPr>
        <p:txBody>
          <a:bodyPr wrap="square">
            <a:spAutoFit/>
          </a:bodyPr>
          <a:lstStyle/>
          <a:p>
            <a:pPr algn="ctr">
              <a:defRPr/>
            </a:pPr>
            <a:r>
              <a:rPr lang="en-US" sz="800">
                <a:solidFill>
                  <a:schemeClr val="bg2">
                    <a:lumMod val="50000"/>
                  </a:schemeClr>
                </a:solidFill>
                <a:latin typeface="DM Sans" pitchFamily="2" charset="0"/>
                <a:ea typeface="Verdana"/>
                <a:cs typeface="Arial"/>
              </a:rPr>
              <a:t>Source: Our Watch et al 2015 – Change the Story framework for primary prevention of violence against women and their children Australia</a:t>
            </a:r>
          </a:p>
        </p:txBody>
      </p:sp>
      <p:cxnSp>
        <p:nvCxnSpPr>
          <p:cNvPr id="3" name="Straight Arrow Connector 2">
            <a:extLst>
              <a:ext uri="{FF2B5EF4-FFF2-40B4-BE49-F238E27FC236}">
                <a16:creationId xmlns:a16="http://schemas.microsoft.com/office/drawing/2014/main" id="{D3CAE2A3-B88E-80ED-5B6B-BC442B8A7CBF}"/>
              </a:ext>
            </a:extLst>
          </p:cNvPr>
          <p:cNvCxnSpPr/>
          <p:nvPr/>
        </p:nvCxnSpPr>
        <p:spPr>
          <a:xfrm>
            <a:off x="463315" y="5505225"/>
            <a:ext cx="1570892" cy="0"/>
          </a:xfrm>
          <a:prstGeom prst="straightConnector1">
            <a:avLst/>
          </a:prstGeom>
          <a:ln>
            <a:solidFill>
              <a:schemeClr val="accent2"/>
            </a:solidFill>
            <a:tailEnd type="triangle"/>
          </a:ln>
        </p:spPr>
        <p:style>
          <a:lnRef idx="3">
            <a:schemeClr val="accent6"/>
          </a:lnRef>
          <a:fillRef idx="0">
            <a:schemeClr val="accent6"/>
          </a:fillRef>
          <a:effectRef idx="2">
            <a:schemeClr val="accent6"/>
          </a:effectRef>
          <a:fontRef idx="minor">
            <a:schemeClr val="tx1"/>
          </a:fontRef>
        </p:style>
      </p:cxnSp>
      <p:sp>
        <p:nvSpPr>
          <p:cNvPr id="23" name="TextBox 22">
            <a:extLst>
              <a:ext uri="{FF2B5EF4-FFF2-40B4-BE49-F238E27FC236}">
                <a16:creationId xmlns:a16="http://schemas.microsoft.com/office/drawing/2014/main" id="{63C3104C-0A82-2B43-3B05-4FA6C9CC8C48}"/>
              </a:ext>
            </a:extLst>
          </p:cNvPr>
          <p:cNvSpPr txBox="1"/>
          <p:nvPr/>
        </p:nvSpPr>
        <p:spPr>
          <a:xfrm>
            <a:off x="355956" y="4873345"/>
            <a:ext cx="1823036" cy="577081"/>
          </a:xfrm>
          <a:prstGeom prst="rect">
            <a:avLst/>
          </a:prstGeom>
          <a:noFill/>
        </p:spPr>
        <p:txBody>
          <a:bodyPr wrap="square">
            <a:spAutoFit/>
          </a:bodyPr>
          <a:lstStyle/>
          <a:p>
            <a:pPr algn="l"/>
            <a:r>
              <a:rPr lang="en-US" sz="1050">
                <a:solidFill>
                  <a:srgbClr val="000000"/>
                </a:solidFill>
                <a:latin typeface="DM Sans"/>
                <a:ea typeface="DM Sans"/>
                <a:cs typeface="DM Sans"/>
                <a:sym typeface="DM Sans"/>
              </a:rPr>
              <a:t>Gender &amp; Disability Workforce Development Program</a:t>
            </a:r>
          </a:p>
        </p:txBody>
      </p:sp>
    </p:spTree>
    <p:extLst>
      <p:ext uri="{BB962C8B-B14F-4D97-AF65-F5344CB8AC3E}">
        <p14:creationId xmlns:p14="http://schemas.microsoft.com/office/powerpoint/2010/main" val="1127433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A8792-700F-E56E-A292-856D47C5BF5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47015C-8CB1-B4DC-C71F-5CD0CAA75AE5}"/>
              </a:ext>
            </a:extLst>
          </p:cNvPr>
          <p:cNvSpPr>
            <a:spLocks noGrp="1"/>
          </p:cNvSpPr>
          <p:nvPr>
            <p:ph type="title"/>
          </p:nvPr>
        </p:nvSpPr>
        <p:spPr>
          <a:xfrm>
            <a:off x="463315" y="417938"/>
            <a:ext cx="7890976" cy="939807"/>
          </a:xfrm>
        </p:spPr>
        <p:txBody>
          <a:bodyPr vert="horz" wrap="square" lIns="91440" tIns="45720" rIns="91440" bIns="45720" rtlCol="0" anchor="t">
            <a:normAutofit/>
          </a:bodyPr>
          <a:lstStyle/>
          <a:p>
            <a:endParaRPr lang="en-AU"/>
          </a:p>
          <a:p>
            <a:endParaRPr lang="en-US"/>
          </a:p>
        </p:txBody>
      </p:sp>
      <p:sp>
        <p:nvSpPr>
          <p:cNvPr id="3" name="TextBox 2">
            <a:extLst>
              <a:ext uri="{FF2B5EF4-FFF2-40B4-BE49-F238E27FC236}">
                <a16:creationId xmlns:a16="http://schemas.microsoft.com/office/drawing/2014/main" id="{90A65A15-DEFD-6014-FD73-06F451FCD2AA}"/>
              </a:ext>
            </a:extLst>
          </p:cNvPr>
          <p:cNvSpPr txBox="1"/>
          <p:nvPr/>
        </p:nvSpPr>
        <p:spPr>
          <a:xfrm>
            <a:off x="463315" y="959240"/>
            <a:ext cx="956900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DM Sans 14pt SemiBold"/>
              </a:rPr>
              <a:t>What is Intersectionality?</a:t>
            </a:r>
          </a:p>
        </p:txBody>
      </p:sp>
      <p:sp>
        <p:nvSpPr>
          <p:cNvPr id="5" name="TextBox 4">
            <a:extLst>
              <a:ext uri="{FF2B5EF4-FFF2-40B4-BE49-F238E27FC236}">
                <a16:creationId xmlns:a16="http://schemas.microsoft.com/office/drawing/2014/main" id="{996ED2DA-A2D3-6334-96A7-44541A0DABF4}"/>
              </a:ext>
            </a:extLst>
          </p:cNvPr>
          <p:cNvSpPr txBox="1"/>
          <p:nvPr/>
        </p:nvSpPr>
        <p:spPr>
          <a:xfrm>
            <a:off x="463315" y="2126759"/>
            <a:ext cx="6581297" cy="33741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en-US" sz="2000">
                <a:solidFill>
                  <a:schemeClr val="bg1">
                    <a:lumMod val="10000"/>
                  </a:schemeClr>
                </a:solidFill>
                <a:latin typeface="DM Sans" pitchFamily="2" charset="0"/>
              </a:rPr>
              <a:t>Originally coined by Kimberlé Crenshaw in 1989,</a:t>
            </a:r>
            <a:r>
              <a:rPr lang="en-US" sz="2000" baseline="30000">
                <a:solidFill>
                  <a:schemeClr val="bg1">
                    <a:lumMod val="10000"/>
                  </a:schemeClr>
                </a:solidFill>
                <a:latin typeface="DM Sans" pitchFamily="2" charset="0"/>
              </a:rPr>
              <a:t> </a:t>
            </a:r>
            <a:r>
              <a:rPr lang="en-US" sz="2000">
                <a:solidFill>
                  <a:schemeClr val="bg1">
                    <a:lumMod val="10000"/>
                  </a:schemeClr>
                </a:solidFill>
                <a:latin typeface="DM Sans" pitchFamily="2" charset="0"/>
              </a:rPr>
              <a:t>intersectionality </a:t>
            </a:r>
            <a:r>
              <a:rPr lang="en-AU">
                <a:solidFill>
                  <a:schemeClr val="bg1">
                    <a:lumMod val="10000"/>
                  </a:schemeClr>
                </a:solidFill>
              </a:rPr>
              <a:t>considers how overlapping forms of structural or systemic oppression and privilege shape </a:t>
            </a:r>
            <a:r>
              <a:rPr lang="en-US">
                <a:solidFill>
                  <a:schemeClr val="bg1">
                    <a:lumMod val="10000"/>
                  </a:schemeClr>
                </a:solidFill>
              </a:rPr>
              <a:t>our experiences.</a:t>
            </a:r>
            <a:endParaRPr lang="en-US" sz="2000">
              <a:solidFill>
                <a:schemeClr val="bg1">
                  <a:lumMod val="10000"/>
                </a:schemeClr>
              </a:solidFill>
              <a:latin typeface="DM Sans" pitchFamily="2" charset="0"/>
            </a:endParaRPr>
          </a:p>
          <a:p>
            <a:pPr fontAlgn="base"/>
            <a:endParaRPr lang="en-US" sz="2000">
              <a:solidFill>
                <a:schemeClr val="bg1">
                  <a:lumMod val="10000"/>
                </a:schemeClr>
              </a:solidFill>
              <a:latin typeface="DM Sans" pitchFamily="2" charset="0"/>
            </a:endParaRPr>
          </a:p>
          <a:p>
            <a:r>
              <a:rPr lang="en-AU">
                <a:solidFill>
                  <a:schemeClr val="bg1">
                    <a:lumMod val="10000"/>
                  </a:schemeClr>
                </a:solidFill>
              </a:rPr>
              <a:t>Factors such as sexism, ableism, racism, colonialism, ageism, homophobia, and transphobia intersect to drive discrimination experienced by individuals and groups.</a:t>
            </a:r>
            <a:endParaRPr lang="en-US">
              <a:solidFill>
                <a:schemeClr val="bg1">
                  <a:lumMod val="10000"/>
                </a:schemeClr>
              </a:solidFill>
            </a:endParaRPr>
          </a:p>
          <a:p>
            <a:endParaRPr lang="en-AU">
              <a:solidFill>
                <a:schemeClr val="bg1">
                  <a:lumMod val="10000"/>
                </a:schemeClr>
              </a:solidFill>
            </a:endParaRPr>
          </a:p>
          <a:p>
            <a:pPr marL="228600">
              <a:lnSpc>
                <a:spcPct val="150000"/>
              </a:lnSpc>
            </a:pPr>
            <a:endParaRPr lang="en-US" sz="2000">
              <a:solidFill>
                <a:srgbClr val="000000"/>
              </a:solidFill>
              <a:latin typeface="DM Sans" pitchFamily="2" charset="0"/>
              <a:ea typeface="Verdana"/>
              <a:cs typeface="Arial"/>
            </a:endParaRPr>
          </a:p>
        </p:txBody>
      </p:sp>
      <p:pic>
        <p:nvPicPr>
          <p:cNvPr id="7" name="Picture 6" descr="A cartoon of a person wearing a purple robe and a scarf&#10;&#10;AI-generated content may be incorrect.">
            <a:extLst>
              <a:ext uri="{FF2B5EF4-FFF2-40B4-BE49-F238E27FC236}">
                <a16:creationId xmlns:a16="http://schemas.microsoft.com/office/drawing/2014/main" id="{5043FC66-6122-3931-18ED-F3F39CDB9E94}"/>
              </a:ext>
            </a:extLst>
          </p:cNvPr>
          <p:cNvPicPr>
            <a:picLocks noChangeAspect="1"/>
          </p:cNvPicPr>
          <p:nvPr/>
        </p:nvPicPr>
        <p:blipFill>
          <a:blip r:embed="rId3"/>
          <a:stretch>
            <a:fillRect/>
          </a:stretch>
        </p:blipFill>
        <p:spPr>
          <a:xfrm>
            <a:off x="8161187" y="1579855"/>
            <a:ext cx="2782903" cy="5009854"/>
          </a:xfrm>
          <a:prstGeom prst="rect">
            <a:avLst/>
          </a:prstGeom>
        </p:spPr>
      </p:pic>
      <p:pic>
        <p:nvPicPr>
          <p:cNvPr id="11" name="Picture 10" descr="A person in purple shirt and pants&#10;&#10;AI-generated content may be incorrect.">
            <a:extLst>
              <a:ext uri="{FF2B5EF4-FFF2-40B4-BE49-F238E27FC236}">
                <a16:creationId xmlns:a16="http://schemas.microsoft.com/office/drawing/2014/main" id="{DBD67DE7-0544-D79A-C6AD-52E070B768CF}"/>
              </a:ext>
            </a:extLst>
          </p:cNvPr>
          <p:cNvPicPr>
            <a:picLocks noChangeAspect="1"/>
          </p:cNvPicPr>
          <p:nvPr/>
        </p:nvPicPr>
        <p:blipFill>
          <a:blip r:embed="rId4"/>
          <a:stretch>
            <a:fillRect/>
          </a:stretch>
        </p:blipFill>
        <p:spPr>
          <a:xfrm>
            <a:off x="9593824" y="1653997"/>
            <a:ext cx="2700533" cy="4861570"/>
          </a:xfrm>
          <a:prstGeom prst="rect">
            <a:avLst/>
          </a:prstGeom>
        </p:spPr>
      </p:pic>
      <p:pic>
        <p:nvPicPr>
          <p:cNvPr id="13" name="Picture 12" descr="An old person with a cane&#10;&#10;AI-generated content may be incorrect.">
            <a:extLst>
              <a:ext uri="{FF2B5EF4-FFF2-40B4-BE49-F238E27FC236}">
                <a16:creationId xmlns:a16="http://schemas.microsoft.com/office/drawing/2014/main" id="{2EF25BCA-556C-EBE2-D431-52596E88C2B8}"/>
              </a:ext>
            </a:extLst>
          </p:cNvPr>
          <p:cNvPicPr>
            <a:picLocks noChangeAspect="1"/>
          </p:cNvPicPr>
          <p:nvPr/>
        </p:nvPicPr>
        <p:blipFill>
          <a:blip r:embed="rId5"/>
          <a:stretch>
            <a:fillRect/>
          </a:stretch>
        </p:blipFill>
        <p:spPr>
          <a:xfrm flipH="1">
            <a:off x="6648026" y="1470303"/>
            <a:ext cx="2904612" cy="5228958"/>
          </a:xfrm>
          <a:prstGeom prst="rect">
            <a:avLst/>
          </a:prstGeom>
        </p:spPr>
      </p:pic>
    </p:spTree>
    <p:extLst>
      <p:ext uri="{BB962C8B-B14F-4D97-AF65-F5344CB8AC3E}">
        <p14:creationId xmlns:p14="http://schemas.microsoft.com/office/powerpoint/2010/main" val="1053140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7B69F-C27C-A43A-FBFC-5A656602F49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B7AAFE2-B959-F0B2-05A8-31509871746C}"/>
              </a:ext>
            </a:extLst>
          </p:cNvPr>
          <p:cNvSpPr txBox="1">
            <a:spLocks/>
          </p:cNvSpPr>
          <p:nvPr/>
        </p:nvSpPr>
        <p:spPr>
          <a:xfrm>
            <a:off x="410262" y="466485"/>
            <a:ext cx="8733738" cy="7126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200" b="1">
                <a:latin typeface="DM Sans 14pt SemiBold" pitchFamily="2" charset="77"/>
              </a:rPr>
              <a:t>Intersecting Drivers of Violence </a:t>
            </a:r>
          </a:p>
          <a:p>
            <a:r>
              <a:rPr lang="en-AU" sz="3200" b="1">
                <a:latin typeface="DM Sans 14pt SemiBold" pitchFamily="2" charset="77"/>
              </a:rPr>
              <a:t>Against Women with Disabilities</a:t>
            </a:r>
          </a:p>
        </p:txBody>
      </p:sp>
      <p:pic>
        <p:nvPicPr>
          <p:cNvPr id="5" name="Picture 4" descr="Infographic of a conceptual model, which shows that the intersection between gender inequality and ableism drives violence against women and girls with disabilities.&#10;Gender inequality is expressed through the gendered drivers:&#10;1. Condoning of violence against women.&#10;2. Men’s control of decision-making and limits to women’s independence in public and private life.&#10;3. Rigid gender stereotyping and dominant forms of masculinity.&#10;4. Male peer relations and cultures of masculinity that emphasise aggression, dominance and control.&#10;Ableism is expressed through the ableist drivers:&#10;1. Negative stereotypes about people with disabilities.&#10;2. Accepting or normalising violence against people with disabilities.&#10;3. Controlling people with disabilities’ decision-making and limiting independence.&#10;4. Social segregation and exclusion of people with disabilities.&#10;For some women and girls, there are other intersecting drivers of violence such as: ageism; classism; racism and colonialism; heteronormativity; homophobia and biphobia; transphobia and cisnormativity. End. ">
            <a:extLst>
              <a:ext uri="{FF2B5EF4-FFF2-40B4-BE49-F238E27FC236}">
                <a16:creationId xmlns:a16="http://schemas.microsoft.com/office/drawing/2014/main" id="{6DEF6B50-E8EF-8D4D-676C-6999F94F22D2}"/>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858966" y="1592875"/>
            <a:ext cx="10187576" cy="4685758"/>
          </a:xfrm>
          <a:prstGeom prst="rect">
            <a:avLst/>
          </a:prstGeom>
        </p:spPr>
      </p:pic>
      <p:sp>
        <p:nvSpPr>
          <p:cNvPr id="7" name="TextBox 6">
            <a:extLst>
              <a:ext uri="{FF2B5EF4-FFF2-40B4-BE49-F238E27FC236}">
                <a16:creationId xmlns:a16="http://schemas.microsoft.com/office/drawing/2014/main" id="{600040AC-992E-3C01-DFD7-6AA493F88BE6}"/>
              </a:ext>
            </a:extLst>
          </p:cNvPr>
          <p:cNvSpPr txBox="1"/>
          <p:nvPr/>
        </p:nvSpPr>
        <p:spPr>
          <a:xfrm>
            <a:off x="270385" y="6391515"/>
            <a:ext cx="4301613" cy="276999"/>
          </a:xfrm>
          <a:prstGeom prst="rect">
            <a:avLst/>
          </a:prstGeom>
          <a:noFill/>
        </p:spPr>
        <p:txBody>
          <a:bodyPr wrap="square" rtlCol="0">
            <a:spAutoFit/>
          </a:bodyPr>
          <a:lstStyle/>
          <a:p>
            <a:r>
              <a:rPr lang="en-US" sz="1200">
                <a:latin typeface="DM Sans" pitchFamily="2" charset="0"/>
              </a:rPr>
              <a:t>Source: </a:t>
            </a:r>
            <a:r>
              <a:rPr lang="en-AU" sz="1200">
                <a:latin typeface="DM Sans" pitchFamily="2" charset="0"/>
                <a:ea typeface="Verdana" panose="020B0604030504040204" pitchFamily="34" charset="0"/>
                <a:cs typeface="Arial"/>
              </a:rPr>
              <a:t>Our Watch, WDV, 2022, Changing the Landscape</a:t>
            </a:r>
            <a:endParaRPr lang="en-US" sz="1400">
              <a:latin typeface="DM Sans" pitchFamily="2" charset="0"/>
            </a:endParaRPr>
          </a:p>
        </p:txBody>
      </p:sp>
    </p:spTree>
    <p:extLst>
      <p:ext uri="{BB962C8B-B14F-4D97-AF65-F5344CB8AC3E}">
        <p14:creationId xmlns:p14="http://schemas.microsoft.com/office/powerpoint/2010/main" val="2465767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3795C-7A58-2563-940E-D52BE395C35F}"/>
            </a:ext>
          </a:extLst>
        </p:cNvPr>
        <p:cNvGrpSpPr/>
        <p:nvPr/>
      </p:nvGrpSpPr>
      <p:grpSpPr>
        <a:xfrm>
          <a:off x="0" y="0"/>
          <a:ext cx="0" cy="0"/>
          <a:chOff x="0" y="0"/>
          <a:chExt cx="0" cy="0"/>
        </a:xfrm>
      </p:grpSpPr>
      <p:sp>
        <p:nvSpPr>
          <p:cNvPr id="1024" name="TextBox 1023">
            <a:extLst>
              <a:ext uri="{FF2B5EF4-FFF2-40B4-BE49-F238E27FC236}">
                <a16:creationId xmlns:a16="http://schemas.microsoft.com/office/drawing/2014/main" id="{C0048016-9E5E-A472-30BB-387E98BA91B2}"/>
              </a:ext>
            </a:extLst>
          </p:cNvPr>
          <p:cNvSpPr txBox="1"/>
          <p:nvPr/>
        </p:nvSpPr>
        <p:spPr>
          <a:xfrm>
            <a:off x="468131" y="414920"/>
            <a:ext cx="9061425" cy="646331"/>
          </a:xfrm>
          <a:prstGeom prst="rect">
            <a:avLst/>
          </a:prstGeom>
          <a:noFill/>
        </p:spPr>
        <p:txBody>
          <a:bodyPr wrap="square">
            <a:spAutoFit/>
          </a:bodyPr>
          <a:lstStyle/>
          <a:p>
            <a:pPr algn="ctr"/>
            <a:r>
              <a:rPr lang="en-AU" sz="3600" b="1">
                <a:latin typeface="DM Sans 14pt SemiBold"/>
                <a:ea typeface="+mj-ea"/>
                <a:cs typeface="+mj-cs"/>
              </a:rPr>
              <a:t>Intersectional Experiences of Violence</a:t>
            </a:r>
          </a:p>
        </p:txBody>
      </p:sp>
      <p:sp>
        <p:nvSpPr>
          <p:cNvPr id="35" name="TextBox 6">
            <a:extLst>
              <a:ext uri="{FF2B5EF4-FFF2-40B4-BE49-F238E27FC236}">
                <a16:creationId xmlns:a16="http://schemas.microsoft.com/office/drawing/2014/main" id="{2C08E97E-DCB8-133F-210F-4347DBEA28B5}"/>
              </a:ext>
            </a:extLst>
          </p:cNvPr>
          <p:cNvSpPr txBox="1"/>
          <p:nvPr/>
        </p:nvSpPr>
        <p:spPr>
          <a:xfrm>
            <a:off x="498815" y="1264806"/>
            <a:ext cx="6737467" cy="8518450"/>
          </a:xfrm>
          <a:prstGeom prst="rect">
            <a:avLst/>
          </a:prstGeom>
        </p:spPr>
        <p:txBody>
          <a:bodyPr lIns="50800" tIns="50800" rIns="50800" bIns="50800" rtlCol="0" anchor="ctr"/>
          <a:lstStyle/>
          <a:p>
            <a:pPr algn="ctr">
              <a:lnSpc>
                <a:spcPts val="1470"/>
              </a:lnSpc>
            </a:pPr>
            <a:endParaRPr/>
          </a:p>
        </p:txBody>
      </p:sp>
      <p:grpSp>
        <p:nvGrpSpPr>
          <p:cNvPr id="53" name="Group 52">
            <a:extLst>
              <a:ext uri="{FF2B5EF4-FFF2-40B4-BE49-F238E27FC236}">
                <a16:creationId xmlns:a16="http://schemas.microsoft.com/office/drawing/2014/main" id="{ED77FA60-6262-C648-CD4A-61581596D489}"/>
              </a:ext>
            </a:extLst>
          </p:cNvPr>
          <p:cNvGrpSpPr/>
          <p:nvPr/>
        </p:nvGrpSpPr>
        <p:grpSpPr>
          <a:xfrm>
            <a:off x="785139" y="1071679"/>
            <a:ext cx="10113573" cy="5532574"/>
            <a:chOff x="837372" y="1110801"/>
            <a:chExt cx="10113573" cy="5532574"/>
          </a:xfrm>
        </p:grpSpPr>
        <p:pic>
          <p:nvPicPr>
            <p:cNvPr id="48" name="Picture 47">
              <a:extLst>
                <a:ext uri="{FF2B5EF4-FFF2-40B4-BE49-F238E27FC236}">
                  <a16:creationId xmlns:a16="http://schemas.microsoft.com/office/drawing/2014/main" id="{5D6A2F03-C7E5-6FAF-9FA7-069D7E09711F}"/>
                </a:ext>
              </a:extLst>
            </p:cNvPr>
            <p:cNvPicPr>
              <a:picLocks noChangeAspect="1"/>
            </p:cNvPicPr>
            <p:nvPr/>
          </p:nvPicPr>
          <p:blipFill>
            <a:blip r:embed="rId3"/>
            <a:stretch>
              <a:fillRect/>
            </a:stretch>
          </p:blipFill>
          <p:spPr>
            <a:xfrm>
              <a:off x="6666984" y="1381928"/>
              <a:ext cx="1004687" cy="2432110"/>
            </a:xfrm>
            <a:prstGeom prst="rect">
              <a:avLst/>
            </a:prstGeom>
            <a:effectLst>
              <a:outerShdw blurRad="50800" dist="38100" dir="2700000" algn="tl" rotWithShape="0">
                <a:prstClr val="black">
                  <a:alpha val="40000"/>
                </a:prstClr>
              </a:outerShdw>
            </a:effectLst>
          </p:spPr>
        </p:pic>
        <p:grpSp>
          <p:nvGrpSpPr>
            <p:cNvPr id="51" name="Group 50">
              <a:extLst>
                <a:ext uri="{FF2B5EF4-FFF2-40B4-BE49-F238E27FC236}">
                  <a16:creationId xmlns:a16="http://schemas.microsoft.com/office/drawing/2014/main" id="{3A290216-7E47-8A06-0783-707E7D8B2DFD}"/>
                </a:ext>
              </a:extLst>
            </p:cNvPr>
            <p:cNvGrpSpPr/>
            <p:nvPr/>
          </p:nvGrpSpPr>
          <p:grpSpPr>
            <a:xfrm>
              <a:off x="837372" y="1110801"/>
              <a:ext cx="10113573" cy="5532574"/>
              <a:chOff x="837372" y="1110801"/>
              <a:chExt cx="10113573" cy="5532574"/>
            </a:xfrm>
          </p:grpSpPr>
          <p:sp>
            <p:nvSpPr>
              <p:cNvPr id="19" name="TextBox 14">
                <a:extLst>
                  <a:ext uri="{FF2B5EF4-FFF2-40B4-BE49-F238E27FC236}">
                    <a16:creationId xmlns:a16="http://schemas.microsoft.com/office/drawing/2014/main" id="{D5BF89EB-4508-0ECA-505F-E18BD8A2CA47}"/>
                  </a:ext>
                </a:extLst>
              </p:cNvPr>
              <p:cNvSpPr txBox="1"/>
              <p:nvPr/>
            </p:nvSpPr>
            <p:spPr>
              <a:xfrm>
                <a:off x="840194" y="3775956"/>
                <a:ext cx="3648611" cy="961289"/>
              </a:xfrm>
              <a:prstGeom prst="rect">
                <a:avLst/>
              </a:prstGeom>
            </p:spPr>
            <p:txBody>
              <a:bodyPr wrap="square" lIns="0" tIns="0" rIns="0" bIns="0" rtlCol="0" anchor="t">
                <a:spAutoFit/>
              </a:bodyPr>
              <a:lstStyle/>
              <a:p>
                <a:pPr algn="l">
                  <a:lnSpc>
                    <a:spcPts val="1884"/>
                  </a:lnSpc>
                </a:pPr>
                <a:r>
                  <a:rPr lang="en-US" sz="1299">
                    <a:solidFill>
                      <a:srgbClr val="000000"/>
                    </a:solidFill>
                    <a:latin typeface="DM Sans"/>
                    <a:ea typeface="DM Sans"/>
                    <a:cs typeface="DM Sans"/>
                    <a:sym typeface="DM Sans"/>
                  </a:rPr>
                  <a:t>First Nations women are 34 times </a:t>
                </a:r>
                <a:r>
                  <a:rPr lang="en-US" sz="1299" b="1">
                    <a:solidFill>
                      <a:srgbClr val="000000"/>
                    </a:solidFill>
                    <a:latin typeface="DM Sans Bold"/>
                    <a:ea typeface="DM Sans Bold"/>
                    <a:cs typeface="DM Sans Bold"/>
                    <a:sym typeface="DM Sans Bold"/>
                  </a:rPr>
                  <a:t>more likely</a:t>
                </a:r>
                <a:r>
                  <a:rPr lang="en-US" sz="1299">
                    <a:solidFill>
                      <a:srgbClr val="000000"/>
                    </a:solidFill>
                    <a:latin typeface="DM Sans"/>
                    <a:ea typeface="DM Sans"/>
                    <a:cs typeface="DM Sans"/>
                    <a:sym typeface="DM Sans"/>
                  </a:rPr>
                  <a:t> than non-First Nations women to be </a:t>
                </a:r>
                <a:r>
                  <a:rPr lang="en-US" sz="1299" err="1">
                    <a:solidFill>
                      <a:srgbClr val="000000"/>
                    </a:solidFill>
                    <a:latin typeface="DM Sans"/>
                    <a:ea typeface="DM Sans"/>
                    <a:cs typeface="DM Sans"/>
                    <a:sym typeface="DM Sans"/>
                  </a:rPr>
                  <a:t>hospitalised</a:t>
                </a:r>
                <a:r>
                  <a:rPr lang="en-US" sz="1299">
                    <a:solidFill>
                      <a:srgbClr val="000000"/>
                    </a:solidFill>
                    <a:latin typeface="DM Sans"/>
                    <a:ea typeface="DM Sans"/>
                    <a:cs typeface="DM Sans"/>
                    <a:sym typeface="DM Sans"/>
                  </a:rPr>
                  <a:t> due to family and domestic violence.</a:t>
                </a:r>
              </a:p>
            </p:txBody>
          </p:sp>
          <p:sp>
            <p:nvSpPr>
              <p:cNvPr id="21" name="TextBox 15">
                <a:extLst>
                  <a:ext uri="{FF2B5EF4-FFF2-40B4-BE49-F238E27FC236}">
                    <a16:creationId xmlns:a16="http://schemas.microsoft.com/office/drawing/2014/main" id="{62BCE333-3DDB-678B-E4D6-08B9A04F3B1F}"/>
                  </a:ext>
                </a:extLst>
              </p:cNvPr>
              <p:cNvSpPr txBox="1"/>
              <p:nvPr/>
            </p:nvSpPr>
            <p:spPr>
              <a:xfrm>
                <a:off x="837372" y="2432453"/>
                <a:ext cx="2341185" cy="961289"/>
              </a:xfrm>
              <a:prstGeom prst="rect">
                <a:avLst/>
              </a:prstGeom>
            </p:spPr>
            <p:txBody>
              <a:bodyPr wrap="square" lIns="0" tIns="0" rIns="0" bIns="0" rtlCol="0" anchor="t">
                <a:spAutoFit/>
              </a:bodyPr>
              <a:lstStyle/>
              <a:p>
                <a:pPr algn="l">
                  <a:lnSpc>
                    <a:spcPts val="1884"/>
                  </a:lnSpc>
                </a:pPr>
                <a:r>
                  <a:rPr lang="en-US" sz="1299">
                    <a:solidFill>
                      <a:srgbClr val="000000"/>
                    </a:solidFill>
                    <a:latin typeface="DM Sans"/>
                    <a:ea typeface="DM Sans"/>
                    <a:cs typeface="DM Sans"/>
                    <a:sym typeface="DM Sans"/>
                  </a:rPr>
                  <a:t>The prevalence of disability is </a:t>
                </a:r>
                <a:r>
                  <a:rPr lang="en-US" sz="1299" b="1">
                    <a:solidFill>
                      <a:srgbClr val="000000"/>
                    </a:solidFill>
                    <a:latin typeface="DM Sans Bold"/>
                    <a:ea typeface="DM Sans Bold"/>
                    <a:cs typeface="DM Sans Bold"/>
                    <a:sym typeface="DM Sans Bold"/>
                  </a:rPr>
                  <a:t>greater for</a:t>
                </a:r>
                <a:r>
                  <a:rPr lang="en-US" sz="1299">
                    <a:solidFill>
                      <a:srgbClr val="000000"/>
                    </a:solidFill>
                    <a:latin typeface="DM Sans"/>
                    <a:ea typeface="DM Sans"/>
                    <a:cs typeface="DM Sans"/>
                    <a:sym typeface="DM Sans"/>
                  </a:rPr>
                  <a:t> First Nations people; almost 1 in 4 or 24% have disabilities.</a:t>
                </a:r>
              </a:p>
            </p:txBody>
          </p:sp>
          <p:sp>
            <p:nvSpPr>
              <p:cNvPr id="23" name="TextBox 16">
                <a:extLst>
                  <a:ext uri="{FF2B5EF4-FFF2-40B4-BE49-F238E27FC236}">
                    <a16:creationId xmlns:a16="http://schemas.microsoft.com/office/drawing/2014/main" id="{5A976CAA-1948-04AE-D6E2-DA498C6E0770}"/>
                  </a:ext>
                </a:extLst>
              </p:cNvPr>
              <p:cNvSpPr txBox="1"/>
              <p:nvPr/>
            </p:nvSpPr>
            <p:spPr>
              <a:xfrm>
                <a:off x="4857009" y="1253455"/>
                <a:ext cx="1788925" cy="2666884"/>
              </a:xfrm>
              <a:prstGeom prst="rect">
                <a:avLst/>
              </a:prstGeom>
            </p:spPr>
            <p:txBody>
              <a:bodyPr lIns="0" tIns="0" rIns="0" bIns="0" rtlCol="0" anchor="t">
                <a:spAutoFit/>
              </a:bodyPr>
              <a:lstStyle/>
              <a:p>
                <a:pPr algn="l">
                  <a:lnSpc>
                    <a:spcPts val="1884"/>
                  </a:lnSpc>
                </a:pPr>
                <a:r>
                  <a:rPr lang="en-US" sz="1299">
                    <a:solidFill>
                      <a:srgbClr val="000000"/>
                    </a:solidFill>
                    <a:latin typeface="DM Sans"/>
                    <a:ea typeface="DM Sans"/>
                    <a:cs typeface="DM Sans"/>
                    <a:sym typeface="DM Sans"/>
                  </a:rPr>
                  <a:t>Women with disabilities from non-English speaking backgrounds are </a:t>
                </a:r>
                <a:r>
                  <a:rPr lang="en-US" sz="1299" b="1">
                    <a:solidFill>
                      <a:srgbClr val="000000"/>
                    </a:solidFill>
                    <a:latin typeface="DM Sans Bold"/>
                    <a:ea typeface="DM Sans Bold"/>
                    <a:cs typeface="DM Sans Bold"/>
                    <a:sym typeface="DM Sans Bold"/>
                  </a:rPr>
                  <a:t>more likely</a:t>
                </a:r>
                <a:r>
                  <a:rPr lang="en-US" sz="1299">
                    <a:solidFill>
                      <a:srgbClr val="000000"/>
                    </a:solidFill>
                    <a:latin typeface="DM Sans"/>
                    <a:ea typeface="DM Sans"/>
                    <a:cs typeface="DM Sans"/>
                    <a:sym typeface="DM Sans"/>
                  </a:rPr>
                  <a:t> than those from English speaking backgrounds to have experienced domestic, physical or sexual violence, and coercive control.</a:t>
                </a:r>
              </a:p>
            </p:txBody>
          </p:sp>
          <p:sp>
            <p:nvSpPr>
              <p:cNvPr id="27" name="TextBox 18">
                <a:extLst>
                  <a:ext uri="{FF2B5EF4-FFF2-40B4-BE49-F238E27FC236}">
                    <a16:creationId xmlns:a16="http://schemas.microsoft.com/office/drawing/2014/main" id="{DE91C01E-C0F6-E563-4541-17572B4A0329}"/>
                  </a:ext>
                </a:extLst>
              </p:cNvPr>
              <p:cNvSpPr txBox="1"/>
              <p:nvPr/>
            </p:nvSpPr>
            <p:spPr>
              <a:xfrm>
                <a:off x="4512623" y="4072398"/>
                <a:ext cx="2824525" cy="717632"/>
              </a:xfrm>
              <a:prstGeom prst="rect">
                <a:avLst/>
              </a:prstGeom>
            </p:spPr>
            <p:txBody>
              <a:bodyPr lIns="0" tIns="0" rIns="0" bIns="0" rtlCol="0" anchor="t">
                <a:spAutoFit/>
              </a:bodyPr>
              <a:lstStyle/>
              <a:p>
                <a:pPr algn="l">
                  <a:lnSpc>
                    <a:spcPts val="1884"/>
                  </a:lnSpc>
                </a:pPr>
                <a:r>
                  <a:rPr lang="en-US" sz="1299" b="1">
                    <a:solidFill>
                      <a:srgbClr val="000000"/>
                    </a:solidFill>
                    <a:latin typeface="DM Sans Bold"/>
                    <a:ea typeface="DM Sans Bold"/>
                    <a:cs typeface="DM Sans Bold"/>
                    <a:sym typeface="DM Sans Bold"/>
                  </a:rPr>
                  <a:t>52% women</a:t>
                </a:r>
                <a:r>
                  <a:rPr lang="en-US" sz="1299">
                    <a:solidFill>
                      <a:srgbClr val="000000"/>
                    </a:solidFill>
                    <a:latin typeface="DM Sans"/>
                    <a:ea typeface="DM Sans"/>
                    <a:cs typeface="DM Sans"/>
                    <a:sym typeface="DM Sans"/>
                  </a:rPr>
                  <a:t> aged 65 and over have some form of disability, increasing to 80% aged 85 and over.</a:t>
                </a:r>
              </a:p>
            </p:txBody>
          </p:sp>
          <p:sp>
            <p:nvSpPr>
              <p:cNvPr id="40" name="TextBox 17">
                <a:extLst>
                  <a:ext uri="{FF2B5EF4-FFF2-40B4-BE49-F238E27FC236}">
                    <a16:creationId xmlns:a16="http://schemas.microsoft.com/office/drawing/2014/main" id="{0D4C35BD-7195-B64A-855F-EA6A248A0464}"/>
                  </a:ext>
                </a:extLst>
              </p:cNvPr>
              <p:cNvSpPr txBox="1"/>
              <p:nvPr/>
            </p:nvSpPr>
            <p:spPr>
              <a:xfrm>
                <a:off x="8682211" y="4392627"/>
                <a:ext cx="2268734" cy="1692258"/>
              </a:xfrm>
              <a:prstGeom prst="rect">
                <a:avLst/>
              </a:prstGeom>
            </p:spPr>
            <p:txBody>
              <a:bodyPr wrap="square" lIns="0" tIns="0" rIns="0" bIns="0" rtlCol="0" anchor="t">
                <a:spAutoFit/>
              </a:bodyPr>
              <a:lstStyle/>
              <a:p>
                <a:pPr algn="l">
                  <a:lnSpc>
                    <a:spcPts val="1884"/>
                  </a:lnSpc>
                </a:pPr>
                <a:r>
                  <a:rPr lang="en-US" sz="1299" b="1">
                    <a:solidFill>
                      <a:srgbClr val="000000"/>
                    </a:solidFill>
                    <a:latin typeface="DM Sans Bold"/>
                    <a:ea typeface="DM Sans Bold"/>
                    <a:cs typeface="DM Sans Bold"/>
                    <a:sym typeface="DM Sans Bold"/>
                  </a:rPr>
                  <a:t>1 in 3</a:t>
                </a:r>
                <a:r>
                  <a:rPr lang="en-US" sz="1299">
                    <a:solidFill>
                      <a:srgbClr val="000000"/>
                    </a:solidFill>
                    <a:latin typeface="DM Sans"/>
                    <a:ea typeface="DM Sans"/>
                    <a:cs typeface="DM Sans"/>
                    <a:sym typeface="DM Sans"/>
                  </a:rPr>
                  <a:t> LGBTIQA+ people with disabilities aged 14–21 experienced sexual harassment or assault in the previous 12 months due to their sexual orientation or gender identity.</a:t>
                </a:r>
              </a:p>
            </p:txBody>
          </p:sp>
          <p:sp>
            <p:nvSpPr>
              <p:cNvPr id="41" name="TextBox 19">
                <a:extLst>
                  <a:ext uri="{FF2B5EF4-FFF2-40B4-BE49-F238E27FC236}">
                    <a16:creationId xmlns:a16="http://schemas.microsoft.com/office/drawing/2014/main" id="{6D605134-F857-BD83-F38E-3F992F03CCDA}"/>
                  </a:ext>
                </a:extLst>
              </p:cNvPr>
              <p:cNvSpPr txBox="1"/>
              <p:nvPr/>
            </p:nvSpPr>
            <p:spPr>
              <a:xfrm>
                <a:off x="4488805" y="4983157"/>
                <a:ext cx="3226772" cy="1448602"/>
              </a:xfrm>
              <a:prstGeom prst="rect">
                <a:avLst/>
              </a:prstGeom>
            </p:spPr>
            <p:txBody>
              <a:bodyPr wrap="square" lIns="0" tIns="0" rIns="0" bIns="0" rtlCol="0" anchor="t">
                <a:spAutoFit/>
              </a:bodyPr>
              <a:lstStyle/>
              <a:p>
                <a:pPr algn="l">
                  <a:lnSpc>
                    <a:spcPts val="1884"/>
                  </a:lnSpc>
                </a:pPr>
                <a:r>
                  <a:rPr lang="en-US" sz="1299">
                    <a:solidFill>
                      <a:srgbClr val="000000"/>
                    </a:solidFill>
                    <a:latin typeface="DM Sans"/>
                    <a:ea typeface="DM Sans"/>
                    <a:cs typeface="DM Sans"/>
                    <a:sym typeface="DM Sans"/>
                  </a:rPr>
                  <a:t>Older women with disabilities </a:t>
                </a:r>
                <a:r>
                  <a:rPr lang="en-US" sz="1299" b="1">
                    <a:solidFill>
                      <a:srgbClr val="000000"/>
                    </a:solidFill>
                    <a:latin typeface="DM Sans Bold"/>
                    <a:ea typeface="DM Sans Bold"/>
                    <a:cs typeface="DM Sans Bold"/>
                    <a:sym typeface="DM Sans Bold"/>
                  </a:rPr>
                  <a:t>report higher rates</a:t>
                </a:r>
                <a:r>
                  <a:rPr lang="en-US" sz="1299">
                    <a:solidFill>
                      <a:srgbClr val="000000"/>
                    </a:solidFill>
                    <a:latin typeface="DM Sans"/>
                    <a:ea typeface="DM Sans"/>
                    <a:cs typeface="DM Sans"/>
                    <a:sym typeface="DM Sans"/>
                  </a:rPr>
                  <a:t> of physical violence, sexual violence, intimate partner violence, emotional abuse and/or stalking compared to older women without disabilities.</a:t>
                </a:r>
              </a:p>
            </p:txBody>
          </p:sp>
          <p:sp>
            <p:nvSpPr>
              <p:cNvPr id="42" name="TextBox 20">
                <a:extLst>
                  <a:ext uri="{FF2B5EF4-FFF2-40B4-BE49-F238E27FC236}">
                    <a16:creationId xmlns:a16="http://schemas.microsoft.com/office/drawing/2014/main" id="{27E6EE8B-B909-A754-D9C8-700A6176BB5A}"/>
                  </a:ext>
                </a:extLst>
              </p:cNvPr>
              <p:cNvSpPr txBox="1"/>
              <p:nvPr/>
            </p:nvSpPr>
            <p:spPr>
              <a:xfrm>
                <a:off x="840193" y="5004492"/>
                <a:ext cx="2498955" cy="1204945"/>
              </a:xfrm>
              <a:prstGeom prst="rect">
                <a:avLst/>
              </a:prstGeom>
            </p:spPr>
            <p:txBody>
              <a:bodyPr wrap="square" lIns="0" tIns="0" rIns="0" bIns="0" rtlCol="0" anchor="t">
                <a:spAutoFit/>
              </a:bodyPr>
              <a:lstStyle/>
              <a:p>
                <a:pPr algn="l">
                  <a:lnSpc>
                    <a:spcPts val="1884"/>
                  </a:lnSpc>
                </a:pPr>
                <a:r>
                  <a:rPr lang="en-US" sz="1299">
                    <a:solidFill>
                      <a:srgbClr val="000000"/>
                    </a:solidFill>
                    <a:latin typeface="DM Sans"/>
                    <a:ea typeface="DM Sans"/>
                    <a:cs typeface="DM Sans"/>
                    <a:sym typeface="DM Sans"/>
                  </a:rPr>
                  <a:t>Women with disabilities in a rural setting experience a </a:t>
                </a:r>
                <a:r>
                  <a:rPr lang="en-US" sz="1299" b="1">
                    <a:solidFill>
                      <a:srgbClr val="000000"/>
                    </a:solidFill>
                    <a:latin typeface="DM Sans Bold"/>
                    <a:ea typeface="DM Sans Bold"/>
                    <a:cs typeface="DM Sans Bold"/>
                    <a:sym typeface="DM Sans Bold"/>
                  </a:rPr>
                  <a:t>higher risk</a:t>
                </a:r>
                <a:r>
                  <a:rPr lang="en-US" sz="1299">
                    <a:solidFill>
                      <a:srgbClr val="000000"/>
                    </a:solidFill>
                    <a:latin typeface="DM Sans"/>
                    <a:ea typeface="DM Sans"/>
                    <a:cs typeface="DM Sans"/>
                    <a:sym typeface="DM Sans"/>
                  </a:rPr>
                  <a:t> of social isolation and have less access to support services.</a:t>
                </a:r>
              </a:p>
            </p:txBody>
          </p:sp>
          <p:sp>
            <p:nvSpPr>
              <p:cNvPr id="43" name="TextBox 21">
                <a:extLst>
                  <a:ext uri="{FF2B5EF4-FFF2-40B4-BE49-F238E27FC236}">
                    <a16:creationId xmlns:a16="http://schemas.microsoft.com/office/drawing/2014/main" id="{C5A19C3C-E827-F0A9-02C1-E2A7CC90D60F}"/>
                  </a:ext>
                </a:extLst>
              </p:cNvPr>
              <p:cNvSpPr txBox="1"/>
              <p:nvPr/>
            </p:nvSpPr>
            <p:spPr>
              <a:xfrm>
                <a:off x="7916462" y="1624004"/>
                <a:ext cx="2111931" cy="1448602"/>
              </a:xfrm>
              <a:prstGeom prst="rect">
                <a:avLst/>
              </a:prstGeom>
            </p:spPr>
            <p:txBody>
              <a:bodyPr wrap="square" lIns="0" tIns="0" rIns="0" bIns="0" rtlCol="0" anchor="t">
                <a:spAutoFit/>
              </a:bodyPr>
              <a:lstStyle/>
              <a:p>
                <a:pPr algn="l">
                  <a:lnSpc>
                    <a:spcPts val="1884"/>
                  </a:lnSpc>
                </a:pPr>
                <a:r>
                  <a:rPr lang="en-US" sz="1299">
                    <a:solidFill>
                      <a:srgbClr val="000000"/>
                    </a:solidFill>
                    <a:latin typeface="DM Sans"/>
                    <a:ea typeface="DM Sans"/>
                    <a:cs typeface="DM Sans"/>
                    <a:sym typeface="DM Sans"/>
                  </a:rPr>
                  <a:t>Over half of young women who report violence have a disability, and </a:t>
                </a:r>
                <a:r>
                  <a:rPr lang="en-US" sz="1299" b="1">
                    <a:solidFill>
                      <a:srgbClr val="000000"/>
                    </a:solidFill>
                    <a:latin typeface="DM Sans Bold"/>
                    <a:ea typeface="DM Sans Bold"/>
                    <a:cs typeface="DM Sans Bold"/>
                    <a:sym typeface="DM Sans Bold"/>
                  </a:rPr>
                  <a:t>experience discrimination when seeking support or advice.</a:t>
                </a:r>
                <a:r>
                  <a:rPr lang="en-US" sz="1299">
                    <a:solidFill>
                      <a:srgbClr val="000000"/>
                    </a:solidFill>
                    <a:latin typeface="DM Sans"/>
                    <a:ea typeface="DM Sans"/>
                    <a:cs typeface="DM Sans"/>
                    <a:sym typeface="DM Sans"/>
                  </a:rPr>
                  <a:t> </a:t>
                </a:r>
              </a:p>
            </p:txBody>
          </p:sp>
          <p:pic>
            <p:nvPicPr>
              <p:cNvPr id="45" name="Picture 44">
                <a:extLst>
                  <a:ext uri="{FF2B5EF4-FFF2-40B4-BE49-F238E27FC236}">
                    <a16:creationId xmlns:a16="http://schemas.microsoft.com/office/drawing/2014/main" id="{6C432397-1CF2-062C-CCD7-7A25E1A74A64}"/>
                  </a:ext>
                </a:extLst>
              </p:cNvPr>
              <p:cNvPicPr>
                <a:picLocks noChangeAspect="1"/>
              </p:cNvPicPr>
              <p:nvPr/>
            </p:nvPicPr>
            <p:blipFill>
              <a:blip r:embed="rId4"/>
              <a:stretch>
                <a:fillRect/>
              </a:stretch>
            </p:blipFill>
            <p:spPr>
              <a:xfrm>
                <a:off x="9845317" y="1110801"/>
                <a:ext cx="1105628" cy="2314449"/>
              </a:xfrm>
              <a:prstGeom prst="rect">
                <a:avLst/>
              </a:prstGeom>
              <a:effectLst>
                <a:outerShdw blurRad="50800" dist="38100" dir="2700000" algn="tl" rotWithShape="0">
                  <a:prstClr val="black">
                    <a:alpha val="40000"/>
                  </a:prstClr>
                </a:outerShdw>
              </a:effectLst>
            </p:spPr>
          </p:pic>
          <p:pic>
            <p:nvPicPr>
              <p:cNvPr id="47" name="Picture 46">
                <a:extLst>
                  <a:ext uri="{FF2B5EF4-FFF2-40B4-BE49-F238E27FC236}">
                    <a16:creationId xmlns:a16="http://schemas.microsoft.com/office/drawing/2014/main" id="{AC500814-6192-7D88-A0E1-3C4DEBC8AE8D}"/>
                  </a:ext>
                </a:extLst>
              </p:cNvPr>
              <p:cNvPicPr>
                <a:picLocks noChangeAspect="1"/>
              </p:cNvPicPr>
              <p:nvPr/>
            </p:nvPicPr>
            <p:blipFill>
              <a:blip r:embed="rId5"/>
              <a:stretch>
                <a:fillRect/>
              </a:stretch>
            </p:blipFill>
            <p:spPr>
              <a:xfrm>
                <a:off x="7695717" y="4176743"/>
                <a:ext cx="1135663" cy="2466632"/>
              </a:xfrm>
              <a:prstGeom prst="rect">
                <a:avLst/>
              </a:prstGeom>
              <a:effectLst>
                <a:outerShdw blurRad="50800" dist="38100" dir="2700000" algn="tl" rotWithShape="0">
                  <a:prstClr val="black">
                    <a:alpha val="40000"/>
                  </a:prstClr>
                </a:outerShdw>
              </a:effectLst>
            </p:spPr>
          </p:pic>
          <p:pic>
            <p:nvPicPr>
              <p:cNvPr id="49" name="Picture 48">
                <a:extLst>
                  <a:ext uri="{FF2B5EF4-FFF2-40B4-BE49-F238E27FC236}">
                    <a16:creationId xmlns:a16="http://schemas.microsoft.com/office/drawing/2014/main" id="{AE35B20E-FBC3-3E20-F479-F56C57701FF6}"/>
                  </a:ext>
                </a:extLst>
              </p:cNvPr>
              <p:cNvPicPr>
                <a:picLocks noChangeAspect="1"/>
              </p:cNvPicPr>
              <p:nvPr/>
            </p:nvPicPr>
            <p:blipFill>
              <a:blip r:embed="rId6"/>
              <a:stretch>
                <a:fillRect/>
              </a:stretch>
            </p:blipFill>
            <p:spPr>
              <a:xfrm>
                <a:off x="3302189" y="4518831"/>
                <a:ext cx="1109568" cy="2072820"/>
              </a:xfrm>
              <a:prstGeom prst="rect">
                <a:avLst/>
              </a:prstGeom>
              <a:effectLst>
                <a:outerShdw blurRad="50800" dist="38100" dir="2700000" algn="tl" rotWithShape="0">
                  <a:prstClr val="black">
                    <a:alpha val="40000"/>
                  </a:prstClr>
                </a:outerShdw>
              </a:effectLst>
            </p:spPr>
          </p:pic>
          <p:pic>
            <p:nvPicPr>
              <p:cNvPr id="50" name="Picture 49">
                <a:extLst>
                  <a:ext uri="{FF2B5EF4-FFF2-40B4-BE49-F238E27FC236}">
                    <a16:creationId xmlns:a16="http://schemas.microsoft.com/office/drawing/2014/main" id="{A39172FD-F79B-3176-B0CC-7BA80207FF7D}"/>
                  </a:ext>
                </a:extLst>
              </p:cNvPr>
              <p:cNvPicPr>
                <a:picLocks noChangeAspect="1"/>
              </p:cNvPicPr>
              <p:nvPr/>
            </p:nvPicPr>
            <p:blipFill>
              <a:blip r:embed="rId7"/>
              <a:stretch>
                <a:fillRect/>
              </a:stretch>
            </p:blipFill>
            <p:spPr>
              <a:xfrm>
                <a:off x="3362659" y="1280303"/>
                <a:ext cx="1399531" cy="2393484"/>
              </a:xfrm>
              <a:prstGeom prst="rect">
                <a:avLst/>
              </a:prstGeom>
              <a:effectLst>
                <a:outerShdw blurRad="50800" dist="38100" dir="2700000" algn="tl" rotWithShape="0">
                  <a:prstClr val="black">
                    <a:alpha val="40000"/>
                  </a:prstClr>
                </a:outerShdw>
              </a:effectLst>
            </p:spPr>
          </p:pic>
        </p:grpSp>
      </p:grpSp>
      <p:sp>
        <p:nvSpPr>
          <p:cNvPr id="52" name="TextBox 51">
            <a:extLst>
              <a:ext uri="{FF2B5EF4-FFF2-40B4-BE49-F238E27FC236}">
                <a16:creationId xmlns:a16="http://schemas.microsoft.com/office/drawing/2014/main" id="{72762F3D-55C6-9345-83F6-51D0F6DD8F23}"/>
              </a:ext>
            </a:extLst>
          </p:cNvPr>
          <p:cNvSpPr txBox="1"/>
          <p:nvPr/>
        </p:nvSpPr>
        <p:spPr>
          <a:xfrm>
            <a:off x="9529557" y="6478449"/>
            <a:ext cx="2043824" cy="215444"/>
          </a:xfrm>
          <a:prstGeom prst="rect">
            <a:avLst/>
          </a:prstGeom>
          <a:noFill/>
        </p:spPr>
        <p:txBody>
          <a:bodyPr wrap="square">
            <a:spAutoFit/>
          </a:bodyPr>
          <a:lstStyle/>
          <a:p>
            <a:pPr>
              <a:defRPr/>
            </a:pPr>
            <a:r>
              <a:rPr lang="en-US" sz="800">
                <a:solidFill>
                  <a:schemeClr val="bg2">
                    <a:lumMod val="50000"/>
                  </a:schemeClr>
                </a:solidFill>
                <a:latin typeface="DM Sans" pitchFamily="2" charset="0"/>
                <a:ea typeface="Verdana"/>
                <a:cs typeface="Arial"/>
              </a:rPr>
              <a:t>Source: WDV, 2025, ‘Facts on Violence’</a:t>
            </a:r>
          </a:p>
        </p:txBody>
      </p:sp>
    </p:spTree>
    <p:extLst>
      <p:ext uri="{BB962C8B-B14F-4D97-AF65-F5344CB8AC3E}">
        <p14:creationId xmlns:p14="http://schemas.microsoft.com/office/powerpoint/2010/main" val="1963995234"/>
      </p:ext>
    </p:extLst>
  </p:cSld>
  <p:clrMapOvr>
    <a:masterClrMapping/>
  </p:clrMapOvr>
</p:sld>
</file>

<file path=ppt/theme/theme1.xml><?xml version="1.0" encoding="utf-8"?>
<a:theme xmlns:a="http://schemas.openxmlformats.org/drawingml/2006/main" name="Presentation1">
  <a:themeElements>
    <a:clrScheme name="WDV">
      <a:dk1>
        <a:srgbClr val="340043"/>
      </a:dk1>
      <a:lt1>
        <a:srgbClr val="F3F0DF"/>
      </a:lt1>
      <a:dk2>
        <a:srgbClr val="6C2E94"/>
      </a:dk2>
      <a:lt2>
        <a:srgbClr val="FFFFFF"/>
      </a:lt2>
      <a:accent1>
        <a:srgbClr val="CEA8EA"/>
      </a:accent1>
      <a:accent2>
        <a:srgbClr val="FE9620"/>
      </a:accent2>
      <a:accent3>
        <a:srgbClr val="FEEA9B"/>
      </a:accent3>
      <a:accent4>
        <a:srgbClr val="6D8A82"/>
      </a:accent4>
      <a:accent5>
        <a:srgbClr val="C4CE84"/>
      </a:accent5>
      <a:accent6>
        <a:srgbClr val="6C2C93"/>
      </a:accent6>
      <a:hlink>
        <a:srgbClr val="6C2C93"/>
      </a:hlink>
      <a:folHlink>
        <a:srgbClr val="CAA5E6"/>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EA8EA"/>
        </a:solidFill>
        <a:ln w="4972"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Presentation1" id="{E238DD56-8828-4E07-BA3E-EE4EEBE6DD2F}" vid="{3AF6B879-CC02-4C40-A99A-5D6DCAF1A08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b4db28-1a77-4dbd-b07e-e8160fa7847e">
      <Terms xmlns="http://schemas.microsoft.com/office/infopath/2007/PartnerControls"/>
    </lcf76f155ced4ddcb4097134ff3c332f>
    <TaxCatchAll xmlns="9a6a6afb-215b-42ec-9f8f-afb7b768748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2323811C99A540B36BE37FD84F0D9B" ma:contentTypeVersion="15" ma:contentTypeDescription="Create a new document." ma:contentTypeScope="" ma:versionID="6948955dc9f95ab74b77d4a58e75d3ee">
  <xsd:schema xmlns:xsd="http://www.w3.org/2001/XMLSchema" xmlns:xs="http://www.w3.org/2001/XMLSchema" xmlns:p="http://schemas.microsoft.com/office/2006/metadata/properties" xmlns:ns2="94b4db28-1a77-4dbd-b07e-e8160fa7847e" xmlns:ns3="9a6a6afb-215b-42ec-9f8f-afb7b7687480" targetNamespace="http://schemas.microsoft.com/office/2006/metadata/properties" ma:root="true" ma:fieldsID="041f9142974e48552e21d77aedba93a3" ns2:_="" ns3:_="">
    <xsd:import namespace="94b4db28-1a77-4dbd-b07e-e8160fa7847e"/>
    <xsd:import namespace="9a6a6afb-215b-42ec-9f8f-afb7b76874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4db28-1a77-4dbd-b07e-e8160fa78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8a85147-09ad-4127-ad8e-6112e3e1d75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6a6afb-215b-42ec-9f8f-afb7b768748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6e0708a-a3ac-4c75-9bb4-06249a41fa09}" ma:internalName="TaxCatchAll" ma:showField="CatchAllData" ma:web="9a6a6afb-215b-42ec-9f8f-afb7b76874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294524-F9D0-4469-B70D-AD0883ACBC0C}">
  <ds:schemaRefs>
    <ds:schemaRef ds:uri="94b4db28-1a77-4dbd-b07e-e8160fa7847e"/>
    <ds:schemaRef ds:uri="9a6a6afb-215b-42ec-9f8f-afb7b76874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419313F-807E-47EA-AF8B-FC1E02362861}">
  <ds:schemaRefs>
    <ds:schemaRef ds:uri="http://schemas.microsoft.com/sharepoint/v3/contenttype/forms"/>
  </ds:schemaRefs>
</ds:datastoreItem>
</file>

<file path=customXml/itemProps3.xml><?xml version="1.0" encoding="utf-8"?>
<ds:datastoreItem xmlns:ds="http://schemas.openxmlformats.org/officeDocument/2006/customXml" ds:itemID="{48EB4218-9B99-4FD5-B27A-36824A6E968B}">
  <ds:schemaRefs>
    <ds:schemaRef ds:uri="94b4db28-1a77-4dbd-b07e-e8160fa7847e"/>
    <ds:schemaRef ds:uri="9a6a6afb-215b-42ec-9f8f-afb7b76874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3386</Words>
  <Application>Microsoft Macintosh PowerPoint</Application>
  <PresentationFormat>Widescreen</PresentationFormat>
  <Paragraphs>265</Paragraphs>
  <Slides>22</Slides>
  <Notes>21</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22</vt:i4>
      </vt:variant>
    </vt:vector>
  </HeadingPairs>
  <TitlesOfParts>
    <vt:vector size="39" baseType="lpstr">
      <vt:lpstr>Calibri</vt:lpstr>
      <vt:lpstr>DM Sans 14pt</vt:lpstr>
      <vt:lpstr>DM Sans</vt:lpstr>
      <vt:lpstr>Shippori Mincho ExtraBold</vt:lpstr>
      <vt:lpstr>DM Sans 14pt SemiBold</vt:lpstr>
      <vt:lpstr>Courier New</vt:lpstr>
      <vt:lpstr>Aptos</vt:lpstr>
      <vt:lpstr>Arial</vt:lpstr>
      <vt:lpstr>DM Sans Bold</vt:lpstr>
      <vt:lpstr>Verdana</vt:lpstr>
      <vt:lpstr>Proxima Nova Extrabold</vt:lpstr>
      <vt:lpstr>Proxima Nova</vt:lpstr>
      <vt:lpstr>Calibri Light</vt:lpstr>
      <vt:lpstr>Proxima Nova Light</vt:lpstr>
      <vt:lpstr>Presentation1</vt:lpstr>
      <vt:lpstr>1_Office Theme</vt:lpstr>
      <vt:lpstr>Office Theme</vt:lpstr>
      <vt:lpstr>Advance Your Advocacy Practice: Understanding gender-based violence and disability through an intersectional lens </vt:lpstr>
      <vt:lpstr> Understanding Gender-Based Violence and Disability through an Intersectional Lens  Amy Turton, Gender &amp; Disability Program Coordinator Wednesday 13 May 2026</vt:lpstr>
      <vt:lpstr>PowerPoint Presentation</vt:lpstr>
      <vt:lpstr>PowerPoint Presentation</vt:lpstr>
      <vt:lpstr>What is Gender-Based Violence?</vt:lpstr>
      <vt:lpstr>What is Primary Prevention?</vt:lpstr>
      <vt:lpstr> </vt:lpstr>
      <vt:lpstr>PowerPoint Presentation</vt:lpstr>
      <vt:lpstr>PowerPoint Presentation</vt:lpstr>
      <vt:lpstr>PowerPoint Presentation</vt:lpstr>
      <vt:lpstr>Facts on Violence Against LGBTIQA+ People with Disabilities</vt:lpstr>
      <vt:lpstr>PowerPoint Presentation</vt:lpstr>
      <vt:lpstr>PowerPoint Presentation</vt:lpstr>
      <vt:lpstr>PowerPoint Presentation</vt:lpstr>
      <vt:lpstr>PowerPoint Presentation</vt:lpstr>
      <vt:lpstr>PowerPoint Presentation</vt:lpstr>
      <vt:lpstr>Responding to disclosures  </vt:lpstr>
      <vt:lpstr>PowerPoint Presentation</vt:lpstr>
      <vt:lpstr>Intersectional services and being culturally responsive  </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Cass Mackenzie</dc:creator>
  <cp:keywords/>
  <dc:description/>
  <cp:lastModifiedBy>Disability Advocacy Resource Unit</cp:lastModifiedBy>
  <cp:revision>3</cp:revision>
  <dcterms:created xsi:type="dcterms:W3CDTF">2021-01-13T01:10:31Z</dcterms:created>
  <dcterms:modified xsi:type="dcterms:W3CDTF">2026-05-12T04:28:26Z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0x010100AD2323811C99A540B36BE37FD84F0D9B</vt:lpwstr>
  </property>
  <property fmtid="{D5CDD505-2E9C-101B-9397-08002B2CF9AE}" pid="3" name="MediaServiceImageTags">
    <vt:lpwstr/>
  </property>
</Properties>
</file>